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76" r:id="rId5"/>
    <p:sldId id="274" r:id="rId6"/>
    <p:sldId id="260" r:id="rId7"/>
    <p:sldId id="261" r:id="rId8"/>
    <p:sldId id="262" r:id="rId9"/>
    <p:sldId id="273" r:id="rId10"/>
    <p:sldId id="263" r:id="rId11"/>
    <p:sldId id="266" r:id="rId12"/>
    <p:sldId id="267" r:id="rId13"/>
    <p:sldId id="268" r:id="rId14"/>
    <p:sldId id="269" r:id="rId15"/>
    <p:sldId id="275" r:id="rId16"/>
    <p:sldId id="277" r:id="rId17"/>
    <p:sldId id="283" r:id="rId18"/>
    <p:sldId id="284" r:id="rId19"/>
    <p:sldId id="285" r:id="rId20"/>
    <p:sldId id="286" r:id="rId21"/>
    <p:sldId id="287" r:id="rId22"/>
    <p:sldId id="288" r:id="rId23"/>
    <p:sldId id="289" r:id="rId24"/>
    <p:sldId id="282" r:id="rId25"/>
    <p:sldId id="270" r:id="rId26"/>
    <p:sldId id="271" r:id="rId27"/>
    <p:sldId id="272"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876" autoAdjust="0"/>
  </p:normalViewPr>
  <p:slideViewPr>
    <p:cSldViewPr snapToGrid="0">
      <p:cViewPr varScale="1">
        <p:scale>
          <a:sx n="48" d="100"/>
          <a:sy n="48" d="100"/>
        </p:scale>
        <p:origin x="15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C5204-C536-4E26-8B70-D834460AB62F}" type="datetimeFigureOut">
              <a:rPr lang="nl-NL" smtClean="0"/>
              <a:t>19-9-2017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37DE4-5708-4C79-BC31-C6EFD428C8C6}" type="slidenum">
              <a:rPr lang="nl-NL" smtClean="0"/>
              <a:t>‹nr.›</a:t>
            </a:fld>
            <a:endParaRPr lang="nl-NL"/>
          </a:p>
        </p:txBody>
      </p:sp>
    </p:spTree>
    <p:extLst>
      <p:ext uri="{BB962C8B-B14F-4D97-AF65-F5344CB8AC3E}">
        <p14:creationId xmlns:p14="http://schemas.microsoft.com/office/powerpoint/2010/main" val="2244006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https://www.meatyourown.nl/alles-over-vlees/keurmerken/item60</a:t>
            </a:r>
            <a:endParaRPr lang="nl-NL" dirty="0"/>
          </a:p>
        </p:txBody>
      </p:sp>
      <p:sp>
        <p:nvSpPr>
          <p:cNvPr id="4" name="Tijdelijke aanduiding voor dianummer 3"/>
          <p:cNvSpPr>
            <a:spLocks noGrp="1"/>
          </p:cNvSpPr>
          <p:nvPr>
            <p:ph type="sldNum" sz="quarter" idx="10"/>
          </p:nvPr>
        </p:nvSpPr>
        <p:spPr/>
        <p:txBody>
          <a:bodyPr/>
          <a:lstStyle/>
          <a:p>
            <a:fld id="{6AE37DE4-5708-4C79-BC31-C6EFD428C8C6}" type="slidenum">
              <a:rPr lang="nl-NL" smtClean="0"/>
              <a:t>4</a:t>
            </a:fld>
            <a:endParaRPr lang="nl-NL"/>
          </a:p>
        </p:txBody>
      </p:sp>
    </p:spTree>
    <p:extLst>
      <p:ext uri="{BB962C8B-B14F-4D97-AF65-F5344CB8AC3E}">
        <p14:creationId xmlns:p14="http://schemas.microsoft.com/office/powerpoint/2010/main" val="38377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smtClean="0">
                <a:solidFill>
                  <a:schemeClr val="tx1"/>
                </a:solidFill>
                <a:effectLst/>
                <a:latin typeface="+mn-lt"/>
                <a:ea typeface="+mn-ea"/>
                <a:cs typeface="+mn-cs"/>
              </a:rPr>
              <a:t>Als je het welzijn van dieren wilt meten of beoordelen, kun je het beste naar het dier zelf kijken en naar aspecten van de leefomgeving. Gedrag en gezondheid geven belangrijke informatie over het welzijn van een dier. Passende huisvesting en voeding zijn basisvoorwaarden voor een goed welzijn. Voorbeelden van indicatoren en kenmerken die je aan dieren zelf kunt meten zijn:</a:t>
            </a:r>
          </a:p>
          <a:p>
            <a:pPr fontAlgn="base"/>
            <a:r>
              <a:rPr lang="nl-NL" sz="1200" b="0" i="0" kern="1200" dirty="0" smtClean="0">
                <a:solidFill>
                  <a:schemeClr val="tx1"/>
                </a:solidFill>
                <a:effectLst/>
                <a:latin typeface="+mn-lt"/>
                <a:ea typeface="+mn-ea"/>
                <a:cs typeface="+mn-cs"/>
              </a:rPr>
              <a:t>fysiologische veranderingen: veranderingen in hormoon niveaus, hartslag, bloeddruk e.d.;</a:t>
            </a:r>
          </a:p>
          <a:p>
            <a:pPr fontAlgn="base"/>
            <a:r>
              <a:rPr lang="nl-NL" sz="1200" b="0" i="0" kern="1200" dirty="0" smtClean="0">
                <a:solidFill>
                  <a:schemeClr val="tx1"/>
                </a:solidFill>
                <a:effectLst/>
                <a:latin typeface="+mn-lt"/>
                <a:ea typeface="+mn-ea"/>
                <a:cs typeface="+mn-cs"/>
              </a:rPr>
              <a:t>Wel of niet kunnen uitvoeren van natuurlijk gedrag; beperkingen hierin kunnen leiden tot stereotiep gedrag, verhoogde agressie, en beschadigend gedrag;</a:t>
            </a:r>
          </a:p>
          <a:p>
            <a:pPr fontAlgn="base"/>
            <a:r>
              <a:rPr lang="nl-NL" sz="1200" b="0" i="0" kern="1200" dirty="0" smtClean="0">
                <a:solidFill>
                  <a:schemeClr val="tx1"/>
                </a:solidFill>
                <a:effectLst/>
                <a:latin typeface="+mn-lt"/>
                <a:ea typeface="+mn-ea"/>
                <a:cs typeface="+mn-cs"/>
              </a:rPr>
              <a:t>Positieve (plezier, opwinding) en negatieve (verveling, angst) emoties;</a:t>
            </a:r>
          </a:p>
          <a:p>
            <a:pPr fontAlgn="base"/>
            <a:r>
              <a:rPr lang="nl-NL" sz="1200" b="0" i="0" kern="1200" dirty="0" smtClean="0">
                <a:solidFill>
                  <a:schemeClr val="tx1"/>
                </a:solidFill>
                <a:effectLst/>
                <a:latin typeface="+mn-lt"/>
                <a:ea typeface="+mn-ea"/>
                <a:cs typeface="+mn-cs"/>
              </a:rPr>
              <a:t>Signalen van gezond of juist ziek zijn.</a:t>
            </a:r>
          </a:p>
          <a:p>
            <a:pPr fontAlgn="base"/>
            <a:endParaRPr lang="nl-NL" sz="1200" b="0" i="0" kern="1200" dirty="0" smtClean="0">
              <a:solidFill>
                <a:schemeClr val="tx1"/>
              </a:solidFill>
              <a:effectLst/>
              <a:latin typeface="+mn-lt"/>
              <a:ea typeface="+mn-ea"/>
              <a:cs typeface="+mn-cs"/>
            </a:endParaRPr>
          </a:p>
          <a:p>
            <a:pPr fontAlgn="base"/>
            <a:r>
              <a:rPr lang="nl-NL" sz="1200" b="0" i="0" kern="1200" dirty="0" smtClean="0">
                <a:solidFill>
                  <a:schemeClr val="tx1"/>
                </a:solidFill>
                <a:effectLst/>
                <a:latin typeface="+mn-lt"/>
                <a:ea typeface="+mn-ea"/>
                <a:cs typeface="+mn-cs"/>
              </a:rPr>
              <a:t>In het Europese onderzoeksproject </a:t>
            </a:r>
            <a:r>
              <a:rPr lang="nl-NL" sz="1200" b="1" i="0" kern="1200" dirty="0" smtClean="0">
                <a:solidFill>
                  <a:schemeClr val="tx1"/>
                </a:solidFill>
                <a:effectLst/>
                <a:latin typeface="+mn-lt"/>
                <a:ea typeface="+mn-ea"/>
                <a:cs typeface="+mn-cs"/>
              </a:rPr>
              <a:t>Welfare </a:t>
            </a:r>
            <a:r>
              <a:rPr lang="nl-NL" sz="1200" b="1" i="0" kern="1200" dirty="0" err="1" smtClean="0">
                <a:solidFill>
                  <a:schemeClr val="tx1"/>
                </a:solidFill>
                <a:effectLst/>
                <a:latin typeface="+mn-lt"/>
                <a:ea typeface="+mn-ea"/>
                <a:cs typeface="+mn-cs"/>
              </a:rPr>
              <a:t>Quality</a:t>
            </a:r>
            <a:r>
              <a:rPr lang="nl-NL" sz="1200" b="0" i="0" kern="1200" dirty="0" smtClean="0">
                <a:solidFill>
                  <a:schemeClr val="tx1"/>
                </a:solidFill>
                <a:effectLst/>
                <a:latin typeface="+mn-lt"/>
                <a:ea typeface="+mn-ea"/>
                <a:cs typeface="+mn-cs"/>
              </a:rPr>
              <a:t>® is een meetsystematiek, ontwikkeld</a:t>
            </a:r>
            <a:r>
              <a:rPr lang="nl-NL" sz="1200" b="0" i="0" kern="1200" baseline="0" dirty="0" smtClean="0">
                <a:solidFill>
                  <a:schemeClr val="tx1"/>
                </a:solidFill>
                <a:effectLst/>
                <a:latin typeface="+mn-lt"/>
                <a:ea typeface="+mn-ea"/>
                <a:cs typeface="+mn-cs"/>
              </a:rPr>
              <a:t> (dat is het figuur in de </a:t>
            </a:r>
            <a:r>
              <a:rPr lang="nl-NL" sz="1200" b="0" i="0" kern="1200" baseline="0" dirty="0" err="1" smtClean="0">
                <a:solidFill>
                  <a:schemeClr val="tx1"/>
                </a:solidFill>
                <a:effectLst/>
                <a:latin typeface="+mn-lt"/>
                <a:ea typeface="+mn-ea"/>
                <a:cs typeface="+mn-cs"/>
              </a:rPr>
              <a:t>powerpoint</a:t>
            </a:r>
            <a:r>
              <a:rPr lang="nl-NL" sz="1200" b="0" i="0" kern="1200" baseline="0" dirty="0" smtClean="0">
                <a:solidFill>
                  <a:schemeClr val="tx1"/>
                </a:solidFill>
                <a:effectLst/>
                <a:latin typeface="+mn-lt"/>
                <a:ea typeface="+mn-ea"/>
                <a:cs typeface="+mn-cs"/>
              </a:rPr>
              <a:t>).</a:t>
            </a:r>
            <a:r>
              <a:rPr lang="nl-NL" sz="1200" b="0" i="0" kern="1200" dirty="0" smtClean="0">
                <a:solidFill>
                  <a:schemeClr val="tx1"/>
                </a:solidFill>
                <a:effectLst/>
                <a:latin typeface="+mn-lt"/>
                <a:ea typeface="+mn-ea"/>
                <a:cs typeface="+mn-cs"/>
              </a:rPr>
              <a:t> De systematiek borduurt voort op de ‘Vijf vrijheden voor het dier’. Aan de hand van het raamwerk van Welfare </a:t>
            </a:r>
            <a:r>
              <a:rPr lang="nl-NL" sz="1200" b="0" i="0" kern="1200" dirty="0" err="1" smtClean="0">
                <a:solidFill>
                  <a:schemeClr val="tx1"/>
                </a:solidFill>
                <a:effectLst/>
                <a:latin typeface="+mn-lt"/>
                <a:ea typeface="+mn-ea"/>
                <a:cs typeface="+mn-cs"/>
              </a:rPr>
              <a:t>Quality</a:t>
            </a:r>
            <a:r>
              <a:rPr lang="nl-NL" sz="1200" b="0" i="0" kern="1200" dirty="0" smtClean="0">
                <a:solidFill>
                  <a:schemeClr val="tx1"/>
                </a:solidFill>
                <a:effectLst/>
                <a:latin typeface="+mn-lt"/>
                <a:ea typeface="+mn-ea"/>
                <a:cs typeface="+mn-cs"/>
              </a:rPr>
              <a:t> kunnen op een gestructureerde en gestandaardiseerde wijze welzijnsmetingen verricht worden:</a:t>
            </a:r>
          </a:p>
          <a:p>
            <a:pPr fontAlgn="base"/>
            <a:r>
              <a:rPr lang="nl-NL" sz="1200" b="0" i="1" kern="1200" dirty="0" smtClean="0">
                <a:solidFill>
                  <a:schemeClr val="tx1"/>
                </a:solidFill>
                <a:effectLst/>
                <a:latin typeface="+mn-lt"/>
                <a:ea typeface="+mn-ea"/>
                <a:cs typeface="+mn-cs"/>
              </a:rPr>
              <a:t>Het raamwerk van Welfare </a:t>
            </a:r>
            <a:r>
              <a:rPr lang="nl-NL" sz="1200" b="0" i="1" kern="1200" dirty="0" err="1" smtClean="0">
                <a:solidFill>
                  <a:schemeClr val="tx1"/>
                </a:solidFill>
                <a:effectLst/>
                <a:latin typeface="+mn-lt"/>
                <a:ea typeface="+mn-ea"/>
                <a:cs typeface="+mn-cs"/>
              </a:rPr>
              <a:t>Quality</a:t>
            </a:r>
            <a:r>
              <a:rPr lang="nl-NL" sz="1200" b="0" i="1" kern="1200" dirty="0" smtClean="0">
                <a:solidFill>
                  <a:schemeClr val="tx1"/>
                </a:solidFill>
                <a:effectLst/>
                <a:latin typeface="+mn-lt"/>
                <a:ea typeface="+mn-ea"/>
                <a:cs typeface="+mn-cs"/>
              </a:rPr>
              <a:t> gaat uit van vier klassen en in totaal twaalf </a:t>
            </a:r>
            <a:r>
              <a:rPr lang="nl-NL" sz="1200" b="0" i="1" kern="1200" dirty="0" err="1" smtClean="0">
                <a:solidFill>
                  <a:schemeClr val="tx1"/>
                </a:solidFill>
                <a:effectLst/>
                <a:latin typeface="+mn-lt"/>
                <a:ea typeface="+mn-ea"/>
                <a:cs typeface="+mn-cs"/>
              </a:rPr>
              <a:t>welzijncriteria</a:t>
            </a:r>
            <a:r>
              <a:rPr lang="nl-NL" sz="1200" b="0" i="1" kern="1200" dirty="0" smtClean="0">
                <a:solidFill>
                  <a:schemeClr val="tx1"/>
                </a:solidFill>
                <a:effectLst/>
                <a:latin typeface="+mn-lt"/>
                <a:ea typeface="+mn-ea"/>
                <a:cs typeface="+mn-cs"/>
              </a:rPr>
              <a:t>. Hieraan zijn twee criteria toegevoegd.</a:t>
            </a:r>
            <a:endParaRPr lang="nl-NL" sz="1200" b="0" i="0" kern="1200" dirty="0" smtClean="0">
              <a:solidFill>
                <a:schemeClr val="tx1"/>
              </a:solidFill>
              <a:effectLst/>
              <a:latin typeface="+mn-lt"/>
              <a:ea typeface="+mn-ea"/>
              <a:cs typeface="+mn-cs"/>
            </a:endParaRPr>
          </a:p>
          <a:p>
            <a:pPr fontAlgn="base"/>
            <a:r>
              <a:rPr lang="nl-NL" sz="1200" b="1" kern="1200" dirty="0" smtClean="0">
                <a:solidFill>
                  <a:schemeClr val="tx1"/>
                </a:solidFill>
                <a:effectLst/>
                <a:latin typeface="+mn-lt"/>
                <a:ea typeface="+mn-ea"/>
                <a:cs typeface="+mn-cs"/>
              </a:rPr>
              <a:t>Goede huisvesting</a:t>
            </a:r>
          </a:p>
          <a:p>
            <a:pPr fontAlgn="base"/>
            <a:r>
              <a:rPr lang="nl-NL" sz="1200" kern="1200" dirty="0" smtClean="0">
                <a:solidFill>
                  <a:schemeClr val="tx1"/>
                </a:solidFill>
                <a:effectLst/>
                <a:latin typeface="+mn-lt"/>
                <a:ea typeface="+mn-ea"/>
                <a:cs typeface="+mn-cs"/>
              </a:rPr>
              <a:t>Comfortabel klimaat </a:t>
            </a:r>
          </a:p>
          <a:p>
            <a:pPr fontAlgn="base"/>
            <a:r>
              <a:rPr lang="nl-NL" sz="1200" kern="1200" dirty="0" smtClean="0">
                <a:solidFill>
                  <a:schemeClr val="tx1"/>
                </a:solidFill>
                <a:effectLst/>
                <a:latin typeface="+mn-lt"/>
                <a:ea typeface="+mn-ea"/>
                <a:cs typeface="+mn-cs"/>
              </a:rPr>
              <a:t>Bewegingsvrijheid </a:t>
            </a:r>
          </a:p>
          <a:p>
            <a:pPr fontAlgn="base"/>
            <a:r>
              <a:rPr lang="nl-NL" sz="1200" kern="1200" dirty="0" smtClean="0">
                <a:solidFill>
                  <a:schemeClr val="tx1"/>
                </a:solidFill>
                <a:effectLst/>
                <a:latin typeface="+mn-lt"/>
                <a:ea typeface="+mn-ea"/>
                <a:cs typeface="+mn-cs"/>
              </a:rPr>
              <a:t>Comfortabel liggen en rusten </a:t>
            </a:r>
          </a:p>
          <a:p>
            <a:pPr fontAlgn="base"/>
            <a:r>
              <a:rPr lang="nl-NL" sz="1200" kern="1200" dirty="0" smtClean="0">
                <a:solidFill>
                  <a:schemeClr val="tx1"/>
                </a:solidFill>
                <a:effectLst/>
                <a:latin typeface="+mn-lt"/>
                <a:ea typeface="+mn-ea"/>
                <a:cs typeface="+mn-cs"/>
              </a:rPr>
              <a:t>Omgevingsverrijking (toegevoegd)</a:t>
            </a:r>
          </a:p>
          <a:p>
            <a:pPr fontAlgn="base"/>
            <a:r>
              <a:rPr lang="nl-NL" sz="1200" b="1" kern="1200" dirty="0" smtClean="0">
                <a:solidFill>
                  <a:schemeClr val="tx1"/>
                </a:solidFill>
                <a:effectLst/>
                <a:latin typeface="+mn-lt"/>
                <a:ea typeface="+mn-ea"/>
                <a:cs typeface="+mn-cs"/>
              </a:rPr>
              <a:t>Goede voeding</a:t>
            </a:r>
          </a:p>
          <a:p>
            <a:pPr fontAlgn="base"/>
            <a:r>
              <a:rPr lang="nl-NL" sz="1200" kern="1200" dirty="0" smtClean="0">
                <a:solidFill>
                  <a:schemeClr val="tx1"/>
                </a:solidFill>
                <a:effectLst/>
                <a:latin typeface="+mn-lt"/>
                <a:ea typeface="+mn-ea"/>
                <a:cs typeface="+mn-cs"/>
              </a:rPr>
              <a:t>Afwezigheid van chronische honger of overvoeding</a:t>
            </a:r>
          </a:p>
          <a:p>
            <a:pPr fontAlgn="base"/>
            <a:r>
              <a:rPr lang="nl-NL" sz="1200" kern="1200" dirty="0" smtClean="0">
                <a:solidFill>
                  <a:schemeClr val="tx1"/>
                </a:solidFill>
                <a:effectLst/>
                <a:latin typeface="+mn-lt"/>
                <a:ea typeface="+mn-ea"/>
                <a:cs typeface="+mn-cs"/>
              </a:rPr>
              <a:t>Afwezigheid van langdurige dorst </a:t>
            </a:r>
          </a:p>
          <a:p>
            <a:pPr fontAlgn="base"/>
            <a:r>
              <a:rPr lang="nl-NL" sz="1200" kern="1200" dirty="0" smtClean="0">
                <a:solidFill>
                  <a:schemeClr val="tx1"/>
                </a:solidFill>
                <a:effectLst/>
                <a:latin typeface="+mn-lt"/>
                <a:ea typeface="+mn-ea"/>
                <a:cs typeface="+mn-cs"/>
              </a:rPr>
              <a:t>Juiste samenstelling voeding (toegevoegd)</a:t>
            </a:r>
          </a:p>
          <a:p>
            <a:pPr fontAlgn="base"/>
            <a:r>
              <a:rPr lang="nl-NL" sz="1200" b="1" kern="1200" dirty="0" smtClean="0">
                <a:solidFill>
                  <a:schemeClr val="tx1"/>
                </a:solidFill>
                <a:effectLst/>
                <a:latin typeface="+mn-lt"/>
                <a:ea typeface="+mn-ea"/>
                <a:cs typeface="+mn-cs"/>
              </a:rPr>
              <a:t>Goede gezondheid</a:t>
            </a:r>
          </a:p>
          <a:p>
            <a:pPr fontAlgn="base"/>
            <a:r>
              <a:rPr lang="nl-NL" sz="1200" kern="1200" dirty="0" smtClean="0">
                <a:solidFill>
                  <a:schemeClr val="tx1"/>
                </a:solidFill>
                <a:effectLst/>
                <a:latin typeface="+mn-lt"/>
                <a:ea typeface="+mn-ea"/>
                <a:cs typeface="+mn-cs"/>
              </a:rPr>
              <a:t>Afwezigheid van verwondingen</a:t>
            </a:r>
          </a:p>
          <a:p>
            <a:pPr fontAlgn="base"/>
            <a:r>
              <a:rPr lang="nl-NL" sz="1200" kern="1200" dirty="0" smtClean="0">
                <a:solidFill>
                  <a:schemeClr val="tx1"/>
                </a:solidFill>
                <a:effectLst/>
                <a:latin typeface="+mn-lt"/>
                <a:ea typeface="+mn-ea"/>
                <a:cs typeface="+mn-cs"/>
              </a:rPr>
              <a:t>Afwezigheid van ziekten </a:t>
            </a:r>
          </a:p>
          <a:p>
            <a:pPr fontAlgn="base"/>
            <a:r>
              <a:rPr lang="nl-NL" sz="1200" kern="1200" dirty="0" smtClean="0">
                <a:solidFill>
                  <a:schemeClr val="tx1"/>
                </a:solidFill>
                <a:effectLst/>
                <a:latin typeface="+mn-lt"/>
                <a:ea typeface="+mn-ea"/>
                <a:cs typeface="+mn-cs"/>
              </a:rPr>
              <a:t>Afwezigheid van ongemak veroorzaakt door ingrepen en handelingen</a:t>
            </a:r>
          </a:p>
          <a:p>
            <a:pPr fontAlgn="base"/>
            <a:r>
              <a:rPr lang="nl-NL" sz="1200" b="1" kern="1200" dirty="0" smtClean="0">
                <a:solidFill>
                  <a:schemeClr val="tx1"/>
                </a:solidFill>
                <a:effectLst/>
                <a:latin typeface="+mn-lt"/>
                <a:ea typeface="+mn-ea"/>
                <a:cs typeface="+mn-cs"/>
              </a:rPr>
              <a:t>Normaal gedrag</a:t>
            </a:r>
          </a:p>
          <a:p>
            <a:pPr fontAlgn="base"/>
            <a:r>
              <a:rPr lang="nl-NL" sz="1200" kern="1200" dirty="0" smtClean="0">
                <a:solidFill>
                  <a:schemeClr val="tx1"/>
                </a:solidFill>
                <a:effectLst/>
                <a:latin typeface="+mn-lt"/>
                <a:ea typeface="+mn-ea"/>
                <a:cs typeface="+mn-cs"/>
              </a:rPr>
              <a:t>Expressie van sociaal gedrag </a:t>
            </a:r>
          </a:p>
          <a:p>
            <a:pPr fontAlgn="base"/>
            <a:r>
              <a:rPr lang="nl-NL" sz="1200" kern="1200" dirty="0" smtClean="0">
                <a:solidFill>
                  <a:schemeClr val="tx1"/>
                </a:solidFill>
                <a:effectLst/>
                <a:latin typeface="+mn-lt"/>
                <a:ea typeface="+mn-ea"/>
                <a:cs typeface="+mn-cs"/>
              </a:rPr>
              <a:t>Expressie ander </a:t>
            </a:r>
            <a:r>
              <a:rPr lang="nl-NL" sz="1200" kern="1200" dirty="0" err="1" smtClean="0">
                <a:solidFill>
                  <a:schemeClr val="tx1"/>
                </a:solidFill>
                <a:effectLst/>
                <a:latin typeface="+mn-lt"/>
                <a:ea typeface="+mn-ea"/>
                <a:cs typeface="+mn-cs"/>
              </a:rPr>
              <a:t>soortspecifiek</a:t>
            </a:r>
            <a:r>
              <a:rPr lang="nl-NL" sz="1200" kern="1200" dirty="0" smtClean="0">
                <a:solidFill>
                  <a:schemeClr val="tx1"/>
                </a:solidFill>
                <a:effectLst/>
                <a:latin typeface="+mn-lt"/>
                <a:ea typeface="+mn-ea"/>
                <a:cs typeface="+mn-cs"/>
              </a:rPr>
              <a:t> gedrag </a:t>
            </a:r>
          </a:p>
          <a:p>
            <a:pPr fontAlgn="base"/>
            <a:r>
              <a:rPr lang="nl-NL" sz="1200" kern="1200" dirty="0" smtClean="0">
                <a:solidFill>
                  <a:schemeClr val="tx1"/>
                </a:solidFill>
                <a:effectLst/>
                <a:latin typeface="+mn-lt"/>
                <a:ea typeface="+mn-ea"/>
                <a:cs typeface="+mn-cs"/>
              </a:rPr>
              <a:t>Goede mens-dierrelatie </a:t>
            </a:r>
          </a:p>
          <a:p>
            <a:pPr fontAlgn="base"/>
            <a:r>
              <a:rPr lang="nl-NL" sz="1200" kern="1200" dirty="0" smtClean="0">
                <a:solidFill>
                  <a:schemeClr val="tx1"/>
                </a:solidFill>
                <a:effectLst/>
                <a:latin typeface="+mn-lt"/>
                <a:ea typeface="+mn-ea"/>
                <a:cs typeface="+mn-cs"/>
              </a:rPr>
              <a:t>Positieve emotionele toestand</a:t>
            </a:r>
          </a:p>
          <a:p>
            <a:endParaRPr lang="nl-NL" dirty="0"/>
          </a:p>
        </p:txBody>
      </p:sp>
      <p:sp>
        <p:nvSpPr>
          <p:cNvPr id="4" name="Tijdelijke aanduiding voor dianummer 3"/>
          <p:cNvSpPr>
            <a:spLocks noGrp="1"/>
          </p:cNvSpPr>
          <p:nvPr>
            <p:ph type="sldNum" sz="quarter" idx="10"/>
          </p:nvPr>
        </p:nvSpPr>
        <p:spPr/>
        <p:txBody>
          <a:bodyPr/>
          <a:lstStyle/>
          <a:p>
            <a:fld id="{6AE37DE4-5708-4C79-BC31-C6EFD428C8C6}" type="slidenum">
              <a:rPr lang="nl-NL" smtClean="0"/>
              <a:t>8</a:t>
            </a:fld>
            <a:endParaRPr lang="nl-NL"/>
          </a:p>
        </p:txBody>
      </p:sp>
    </p:spTree>
    <p:extLst>
      <p:ext uri="{BB962C8B-B14F-4D97-AF65-F5344CB8AC3E}">
        <p14:creationId xmlns:p14="http://schemas.microsoft.com/office/powerpoint/2010/main" val="189413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C9AFB3A-E6D4-4647-B1B8-C24124F26FBE}" type="datetimeFigureOut">
              <a:rPr lang="nl-NL" smtClean="0"/>
              <a:t>19-9-2017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28388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C9AFB3A-E6D4-4647-B1B8-C24124F26FBE}" type="datetimeFigureOut">
              <a:rPr lang="nl-NL" smtClean="0"/>
              <a:t>19-9-2017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311253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C9AFB3A-E6D4-4647-B1B8-C24124F26FBE}" type="datetimeFigureOut">
              <a:rPr lang="nl-NL" smtClean="0"/>
              <a:t>19-9-2017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391250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C9AFB3A-E6D4-4647-B1B8-C24124F26FBE}" type="datetimeFigureOut">
              <a:rPr lang="nl-NL" smtClean="0"/>
              <a:t>19-9-2017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394889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DC9AFB3A-E6D4-4647-B1B8-C24124F26FBE}" type="datetimeFigureOut">
              <a:rPr lang="nl-NL" smtClean="0"/>
              <a:t>19-9-2017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335703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C9AFB3A-E6D4-4647-B1B8-C24124F26FBE}" type="datetimeFigureOut">
              <a:rPr lang="nl-NL" smtClean="0"/>
              <a:t>19-9-2017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154386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C9AFB3A-E6D4-4647-B1B8-C24124F26FBE}" type="datetimeFigureOut">
              <a:rPr lang="nl-NL" smtClean="0"/>
              <a:t>19-9-2017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392849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C9AFB3A-E6D4-4647-B1B8-C24124F26FBE}" type="datetimeFigureOut">
              <a:rPr lang="nl-NL" smtClean="0"/>
              <a:t>19-9-2017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17607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C9AFB3A-E6D4-4647-B1B8-C24124F26FBE}" type="datetimeFigureOut">
              <a:rPr lang="nl-NL" smtClean="0"/>
              <a:t>19-9-2017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93447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DC9AFB3A-E6D4-4647-B1B8-C24124F26FBE}" type="datetimeFigureOut">
              <a:rPr lang="nl-NL" smtClean="0"/>
              <a:t>19-9-2017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86974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DC9AFB3A-E6D4-4647-B1B8-C24124F26FBE}" type="datetimeFigureOut">
              <a:rPr lang="nl-NL" smtClean="0"/>
              <a:t>19-9-2017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F5C405-5025-456E-ADB2-0ABDB37BE4EE}" type="slidenum">
              <a:rPr lang="nl-NL" smtClean="0"/>
              <a:t>‹nr.›</a:t>
            </a:fld>
            <a:endParaRPr lang="nl-NL"/>
          </a:p>
        </p:txBody>
      </p:sp>
    </p:spTree>
    <p:extLst>
      <p:ext uri="{BB962C8B-B14F-4D97-AF65-F5344CB8AC3E}">
        <p14:creationId xmlns:p14="http://schemas.microsoft.com/office/powerpoint/2010/main" val="216364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AFB3A-E6D4-4647-B1B8-C24124F26FBE}" type="datetimeFigureOut">
              <a:rPr lang="nl-NL" smtClean="0"/>
              <a:t>19-9-2017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5C405-5025-456E-ADB2-0ABDB37BE4EE}" type="slidenum">
              <a:rPr lang="nl-NL" smtClean="0"/>
              <a:t>‹nr.›</a:t>
            </a:fld>
            <a:endParaRPr lang="nl-NL"/>
          </a:p>
        </p:txBody>
      </p:sp>
    </p:spTree>
    <p:extLst>
      <p:ext uri="{BB962C8B-B14F-4D97-AF65-F5344CB8AC3E}">
        <p14:creationId xmlns:p14="http://schemas.microsoft.com/office/powerpoint/2010/main" val="54366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aken.wikiwijs.nl/?id=15&amp;arrangement=108594#!page-366766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ntentplatform.ontwikkelcentrum.nl/CMS/CDS/Ontwikkelcentrum/Published%20content/Kenniskiem/93518%20Huisvesting%20van%20gezelschapsdieren/93518/93018/kenniskiem/93018-k-1.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MvIaMZyNJd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solidFill>
                  <a:schemeClr val="tx2"/>
                </a:solidFill>
              </a:rPr>
              <a:t>Huisvesting en Hygiëne</a:t>
            </a:r>
            <a:endParaRPr lang="nl-NL" b="1" dirty="0">
              <a:solidFill>
                <a:schemeClr val="tx2"/>
              </a:solidFill>
            </a:endParaRPr>
          </a:p>
        </p:txBody>
      </p:sp>
      <p:sp>
        <p:nvSpPr>
          <p:cNvPr id="6" name="Ondertitel 5"/>
          <p:cNvSpPr>
            <a:spLocks noGrp="1"/>
          </p:cNvSpPr>
          <p:nvPr>
            <p:ph type="subTitle" idx="1"/>
          </p:nvPr>
        </p:nvSpPr>
        <p:spPr/>
        <p:txBody>
          <a:bodyPr/>
          <a:lstStyle/>
          <a:p>
            <a:r>
              <a:rPr lang="nl-NL" dirty="0" smtClean="0"/>
              <a:t>Les 2</a:t>
            </a:r>
          </a:p>
          <a:p>
            <a:r>
              <a:rPr lang="nl-NL" dirty="0" smtClean="0"/>
              <a:t>Blok 1</a:t>
            </a:r>
            <a:endParaRPr lang="nl-NL" dirty="0"/>
          </a:p>
        </p:txBody>
      </p:sp>
      <p:pic>
        <p:nvPicPr>
          <p:cNvPr id="4" name="Picture 2" descr="Afbeeldingsresultaat voor huisvesting d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92" y="3602038"/>
            <a:ext cx="4090500" cy="3088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hygiene schoonmaakmidde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924" y="0"/>
            <a:ext cx="2313076" cy="292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03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Het houden van dieren</a:t>
            </a:r>
            <a:endParaRPr lang="nl-NL" b="1" dirty="0">
              <a:solidFill>
                <a:schemeClr val="tx2"/>
              </a:solidFill>
            </a:endParaRPr>
          </a:p>
        </p:txBody>
      </p:sp>
      <p:sp>
        <p:nvSpPr>
          <p:cNvPr id="3" name="Tijdelijke aanduiding voor inhoud 2"/>
          <p:cNvSpPr>
            <a:spLocks noGrp="1"/>
          </p:cNvSpPr>
          <p:nvPr>
            <p:ph idx="1"/>
          </p:nvPr>
        </p:nvSpPr>
        <p:spPr/>
        <p:txBody>
          <a:bodyPr>
            <a:normAutofit fontScale="92500" lnSpcReduction="10000"/>
          </a:bodyPr>
          <a:lstStyle/>
          <a:p>
            <a:r>
              <a:rPr lang="nl-NL" dirty="0">
                <a:solidFill>
                  <a:schemeClr val="tx1"/>
                </a:solidFill>
              </a:rPr>
              <a:t>Dieren worden al eeuwen gehouden voor eigen gebruik: voor voedselproductie, </a:t>
            </a:r>
            <a:r>
              <a:rPr lang="nl-NL" dirty="0" smtClean="0">
                <a:solidFill>
                  <a:schemeClr val="tx1"/>
                </a:solidFill>
              </a:rPr>
              <a:t>als huisdier, recreatie (dolfinarium/dierentuin) en </a:t>
            </a:r>
            <a:r>
              <a:rPr lang="nl-NL" dirty="0">
                <a:solidFill>
                  <a:schemeClr val="tx1"/>
                </a:solidFill>
              </a:rPr>
              <a:t>wetenschappelijk onderzoek. </a:t>
            </a:r>
            <a:endParaRPr lang="nl-NL" dirty="0" smtClean="0">
              <a:solidFill>
                <a:schemeClr val="tx1"/>
              </a:solidFill>
            </a:endParaRPr>
          </a:p>
          <a:p>
            <a:endParaRPr lang="nl-NL" dirty="0" smtClean="0">
              <a:solidFill>
                <a:schemeClr val="tx1"/>
              </a:solidFill>
            </a:endParaRPr>
          </a:p>
          <a:p>
            <a:r>
              <a:rPr lang="nl-NL" b="1" dirty="0" smtClean="0"/>
              <a:t>D</a:t>
            </a:r>
            <a:r>
              <a:rPr lang="nl-NL" b="1" dirty="0" smtClean="0">
                <a:solidFill>
                  <a:schemeClr val="tx1"/>
                </a:solidFill>
              </a:rPr>
              <a:t>omesticatie</a:t>
            </a:r>
            <a:r>
              <a:rPr lang="nl-NL" dirty="0" smtClean="0">
                <a:solidFill>
                  <a:schemeClr val="tx1"/>
                </a:solidFill>
              </a:rPr>
              <a:t> </a:t>
            </a:r>
            <a:r>
              <a:rPr lang="nl-NL" dirty="0" smtClean="0">
                <a:solidFill>
                  <a:schemeClr val="tx1"/>
                </a:solidFill>
                <a:sym typeface="Wingdings" panose="05000000000000000000" pitchFamily="2" charset="2"/>
              </a:rPr>
              <a:t> </a:t>
            </a:r>
            <a:r>
              <a:rPr lang="nl-NL" dirty="0" smtClean="0">
                <a:solidFill>
                  <a:schemeClr val="tx1"/>
                </a:solidFill>
              </a:rPr>
              <a:t>Het veranderen van dieren (door selectie en fokken) waardoor </a:t>
            </a:r>
            <a:r>
              <a:rPr lang="nl-NL" dirty="0" smtClean="0"/>
              <a:t>ze</a:t>
            </a:r>
            <a:r>
              <a:rPr lang="nl-NL" dirty="0" smtClean="0">
                <a:solidFill>
                  <a:schemeClr val="tx1"/>
                </a:solidFill>
              </a:rPr>
              <a:t> steeds meer aangepast zijn aan het leven in dienst en in de buurt van de mens. </a:t>
            </a:r>
          </a:p>
          <a:p>
            <a:endParaRPr lang="nl-NL" dirty="0" smtClean="0">
              <a:solidFill>
                <a:schemeClr val="tx1"/>
              </a:solidFill>
            </a:endParaRPr>
          </a:p>
          <a:p>
            <a:r>
              <a:rPr lang="nl-NL" dirty="0" smtClean="0">
                <a:solidFill>
                  <a:schemeClr val="tx1"/>
                </a:solidFill>
              </a:rPr>
              <a:t>Echter zijn kenmerken </a:t>
            </a:r>
            <a:r>
              <a:rPr lang="nl-NL" dirty="0">
                <a:solidFill>
                  <a:schemeClr val="tx1"/>
                </a:solidFill>
              </a:rPr>
              <a:t>van de natuurlijke leefomgeving van het dier </a:t>
            </a:r>
            <a:r>
              <a:rPr lang="nl-NL" dirty="0" smtClean="0">
                <a:solidFill>
                  <a:schemeClr val="tx1"/>
                </a:solidFill>
              </a:rPr>
              <a:t>vaak nog aanwezig en dus een richtlijn bij het vaststellen van de  ideale </a:t>
            </a:r>
            <a:r>
              <a:rPr lang="nl-NL" dirty="0">
                <a:solidFill>
                  <a:schemeClr val="tx1"/>
                </a:solidFill>
              </a:rPr>
              <a:t>huisvesting.</a:t>
            </a:r>
          </a:p>
        </p:txBody>
      </p:sp>
    </p:spTree>
    <p:extLst>
      <p:ext uri="{BB962C8B-B14F-4D97-AF65-F5344CB8AC3E}">
        <p14:creationId xmlns:p14="http://schemas.microsoft.com/office/powerpoint/2010/main" val="233424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Besluit Houders van dieren</a:t>
            </a:r>
            <a:endParaRPr lang="nl-NL" b="1" dirty="0"/>
          </a:p>
        </p:txBody>
      </p:sp>
      <p:sp>
        <p:nvSpPr>
          <p:cNvPr id="3" name="Tijdelijke aanduiding voor inhoud 2"/>
          <p:cNvSpPr>
            <a:spLocks noGrp="1"/>
          </p:cNvSpPr>
          <p:nvPr>
            <p:ph idx="1"/>
          </p:nvPr>
        </p:nvSpPr>
        <p:spPr/>
        <p:txBody>
          <a:bodyPr/>
          <a:lstStyle/>
          <a:p>
            <a:r>
              <a:rPr lang="nl-NL" dirty="0" smtClean="0">
                <a:solidFill>
                  <a:schemeClr val="tx1"/>
                </a:solidFill>
              </a:rPr>
              <a:t>Het besluit Houders van dieren valt onder de Wet dieren. </a:t>
            </a:r>
          </a:p>
          <a:p>
            <a:endParaRPr lang="nl-NL" dirty="0" smtClean="0">
              <a:solidFill>
                <a:schemeClr val="tx1"/>
              </a:solidFill>
            </a:endParaRPr>
          </a:p>
          <a:p>
            <a:r>
              <a:rPr lang="nl-NL" dirty="0" smtClean="0">
                <a:solidFill>
                  <a:schemeClr val="tx1"/>
                </a:solidFill>
              </a:rPr>
              <a:t>In de besluit staan </a:t>
            </a:r>
            <a:r>
              <a:rPr lang="nl-NL" dirty="0">
                <a:solidFill>
                  <a:schemeClr val="tx1"/>
                </a:solidFill>
              </a:rPr>
              <a:t>de algemene regels voor het houden en verzorgen van alle dieren én specifieke regels voor productiedieren. </a:t>
            </a:r>
            <a:endParaRPr lang="nl-NL" dirty="0" smtClean="0">
              <a:solidFill>
                <a:schemeClr val="tx1"/>
              </a:solidFill>
            </a:endParaRPr>
          </a:p>
          <a:p>
            <a:endParaRPr lang="nl-NL" dirty="0">
              <a:solidFill>
                <a:schemeClr val="tx1"/>
              </a:solidFill>
            </a:endParaRPr>
          </a:p>
          <a:p>
            <a:r>
              <a:rPr lang="nl-NL" dirty="0" smtClean="0">
                <a:solidFill>
                  <a:schemeClr val="tx1"/>
                </a:solidFill>
              </a:rPr>
              <a:t>Het </a:t>
            </a:r>
            <a:r>
              <a:rPr lang="nl-NL" dirty="0">
                <a:solidFill>
                  <a:schemeClr val="tx1"/>
                </a:solidFill>
              </a:rPr>
              <a:t>bevat ook regels voor bedrijfsmatige opvang, verkoop en fokken van </a:t>
            </a:r>
            <a:r>
              <a:rPr lang="nl-NL" dirty="0" smtClean="0">
                <a:solidFill>
                  <a:schemeClr val="tx1"/>
                </a:solidFill>
              </a:rPr>
              <a:t>huisdieren. </a:t>
            </a:r>
          </a:p>
          <a:p>
            <a:endParaRPr lang="nl-NL" dirty="0">
              <a:solidFill>
                <a:schemeClr val="tx1"/>
              </a:solidFill>
            </a:endParaRPr>
          </a:p>
          <a:p>
            <a:r>
              <a:rPr lang="nl-NL" dirty="0" smtClean="0">
                <a:solidFill>
                  <a:schemeClr val="tx1"/>
                </a:solidFill>
              </a:rPr>
              <a:t>Dat wil zeggen dat er ook specifieke regels instaan over dierverblijven</a:t>
            </a:r>
          </a:p>
          <a:p>
            <a:endParaRPr lang="nl-NL" dirty="0"/>
          </a:p>
          <a:p>
            <a:endParaRPr lang="nl-NL" dirty="0"/>
          </a:p>
        </p:txBody>
      </p:sp>
      <p:sp>
        <p:nvSpPr>
          <p:cNvPr id="4" name="Tekstvak 3"/>
          <p:cNvSpPr txBox="1"/>
          <p:nvPr/>
        </p:nvSpPr>
        <p:spPr>
          <a:xfrm rot="20953947">
            <a:off x="3215636" y="2285621"/>
            <a:ext cx="8369323" cy="830997"/>
          </a:xfrm>
          <a:prstGeom prst="rect">
            <a:avLst/>
          </a:prstGeom>
          <a:noFill/>
        </p:spPr>
        <p:txBody>
          <a:bodyPr wrap="square" rtlCol="0">
            <a:spAutoFit/>
          </a:bodyPr>
          <a:lstStyle/>
          <a:p>
            <a:r>
              <a:rPr lang="nl-NL" sz="4800" dirty="0" smtClean="0"/>
              <a:t>Weten jullie nog wat dit is??</a:t>
            </a:r>
            <a:endParaRPr lang="nl-NL" sz="4800" dirty="0"/>
          </a:p>
        </p:txBody>
      </p:sp>
    </p:spTree>
    <p:extLst>
      <p:ext uri="{BB962C8B-B14F-4D97-AF65-F5344CB8AC3E}">
        <p14:creationId xmlns:p14="http://schemas.microsoft.com/office/powerpoint/2010/main" val="1401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095263" y="418099"/>
            <a:ext cx="7968343" cy="6056974"/>
          </a:xfrm>
          <a:prstGeom prst="rect">
            <a:avLst/>
          </a:prstGeom>
        </p:spPr>
      </p:pic>
    </p:spTree>
    <p:extLst>
      <p:ext uri="{BB962C8B-B14F-4D97-AF65-F5344CB8AC3E}">
        <p14:creationId xmlns:p14="http://schemas.microsoft.com/office/powerpoint/2010/main" val="2781328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Zoek eens uit:</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solidFill>
                  <a:schemeClr val="tx1"/>
                </a:solidFill>
              </a:rPr>
              <a:t>In het boek Huisvesting, hoofdstuk 1 paragraaf 1.2 staat aan welke regels dierverblijven dienen te voldoen. </a:t>
            </a:r>
          </a:p>
          <a:p>
            <a:endParaRPr lang="nl-NL" dirty="0" smtClean="0">
              <a:solidFill>
                <a:schemeClr val="tx1"/>
              </a:solidFill>
            </a:endParaRPr>
          </a:p>
          <a:p>
            <a:r>
              <a:rPr lang="nl-NL" dirty="0" smtClean="0">
                <a:solidFill>
                  <a:schemeClr val="tx1"/>
                </a:solidFill>
              </a:rPr>
              <a:t>Schrijf voor jezelf op in eigen woorden welke regels dit zijn. </a:t>
            </a:r>
          </a:p>
          <a:p>
            <a:endParaRPr lang="nl-NL" dirty="0">
              <a:solidFill>
                <a:schemeClr val="tx1"/>
              </a:solidFill>
            </a:endParaRPr>
          </a:p>
          <a:p>
            <a:r>
              <a:rPr lang="nl-NL" dirty="0" smtClean="0">
                <a:solidFill>
                  <a:schemeClr val="tx1"/>
                </a:solidFill>
              </a:rPr>
              <a:t>Op de toets moet je een paar van deze regels op kunnen noemen! </a:t>
            </a:r>
            <a:endParaRPr lang="nl-NL" dirty="0">
              <a:solidFill>
                <a:schemeClr val="tx1"/>
              </a:solidFill>
            </a:endParaRPr>
          </a:p>
        </p:txBody>
      </p:sp>
    </p:spTree>
    <p:extLst>
      <p:ext uri="{BB962C8B-B14F-4D97-AF65-F5344CB8AC3E}">
        <p14:creationId xmlns:p14="http://schemas.microsoft.com/office/powerpoint/2010/main" val="291487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Zieke dieren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solidFill>
                  <a:schemeClr val="tx1"/>
                </a:solidFill>
              </a:rPr>
              <a:t>Wanneer je bedrijfsmatig dieren houd ben je verplicht </a:t>
            </a:r>
            <a:r>
              <a:rPr lang="nl-NL" u="sng" dirty="0" smtClean="0">
                <a:solidFill>
                  <a:schemeClr val="tx1"/>
                </a:solidFill>
              </a:rPr>
              <a:t>3 verschillende ruimtes </a:t>
            </a:r>
            <a:r>
              <a:rPr lang="nl-NL" dirty="0" smtClean="0">
                <a:solidFill>
                  <a:schemeClr val="tx1"/>
                </a:solidFill>
              </a:rPr>
              <a:t>te hebben voor de opvang van zieke dieren. </a:t>
            </a:r>
          </a:p>
          <a:p>
            <a:endParaRPr lang="nl-NL" dirty="0">
              <a:solidFill>
                <a:schemeClr val="tx1"/>
              </a:solidFill>
            </a:endParaRPr>
          </a:p>
          <a:p>
            <a:r>
              <a:rPr lang="nl-NL" dirty="0" smtClean="0">
                <a:solidFill>
                  <a:schemeClr val="tx1"/>
                </a:solidFill>
              </a:rPr>
              <a:t>Quarantaine ruimte</a:t>
            </a:r>
          </a:p>
          <a:p>
            <a:pPr lvl="1"/>
            <a:r>
              <a:rPr lang="nl-NL" dirty="0" smtClean="0">
                <a:solidFill>
                  <a:schemeClr val="tx1"/>
                </a:solidFill>
              </a:rPr>
              <a:t>Voor dieren waarvan de gezondheid onbekend is. </a:t>
            </a:r>
          </a:p>
          <a:p>
            <a:r>
              <a:rPr lang="nl-NL" dirty="0" smtClean="0">
                <a:solidFill>
                  <a:schemeClr val="tx1"/>
                </a:solidFill>
              </a:rPr>
              <a:t>Isolatie ruimte</a:t>
            </a:r>
          </a:p>
          <a:p>
            <a:pPr lvl="1"/>
            <a:r>
              <a:rPr lang="nl-NL" dirty="0" smtClean="0">
                <a:solidFill>
                  <a:schemeClr val="tx1"/>
                </a:solidFill>
              </a:rPr>
              <a:t>Voor dieren waarvan gedacht wordt dat ze een besmettelijke ziekte hebben</a:t>
            </a:r>
          </a:p>
          <a:p>
            <a:r>
              <a:rPr lang="nl-NL" dirty="0" smtClean="0">
                <a:solidFill>
                  <a:schemeClr val="tx1"/>
                </a:solidFill>
              </a:rPr>
              <a:t>Ziekenboeg </a:t>
            </a:r>
          </a:p>
          <a:p>
            <a:pPr lvl="1"/>
            <a:r>
              <a:rPr lang="nl-NL" dirty="0" smtClean="0">
                <a:solidFill>
                  <a:schemeClr val="tx1"/>
                </a:solidFill>
              </a:rPr>
              <a:t>Voor dieren die geen besmettelijke ziekte hebben, maar wel ziek zijn. </a:t>
            </a:r>
            <a:endParaRPr lang="nl-NL" dirty="0">
              <a:solidFill>
                <a:schemeClr val="tx1"/>
              </a:solidFill>
            </a:endParaRPr>
          </a:p>
        </p:txBody>
      </p:sp>
    </p:spTree>
    <p:extLst>
      <p:ext uri="{BB962C8B-B14F-4D97-AF65-F5344CB8AC3E}">
        <p14:creationId xmlns:p14="http://schemas.microsoft.com/office/powerpoint/2010/main" val="274778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Hygiëne</a:t>
            </a:r>
            <a:endParaRPr lang="nl-NL" b="1" dirty="0">
              <a:solidFill>
                <a:schemeClr val="tx2"/>
              </a:solidFill>
            </a:endParaRPr>
          </a:p>
        </p:txBody>
      </p:sp>
      <p:pic>
        <p:nvPicPr>
          <p:cNvPr id="4" name="Afbeelding 3"/>
          <p:cNvPicPr>
            <a:picLocks noChangeAspect="1"/>
          </p:cNvPicPr>
          <p:nvPr/>
        </p:nvPicPr>
        <p:blipFill rotWithShape="1">
          <a:blip r:embed="rId2"/>
          <a:srcRect l="1435"/>
          <a:stretch/>
        </p:blipFill>
        <p:spPr>
          <a:xfrm>
            <a:off x="6202017" y="600985"/>
            <a:ext cx="5439574" cy="5495015"/>
          </a:xfrm>
          <a:prstGeom prst="rect">
            <a:avLst/>
          </a:prstGeom>
        </p:spPr>
      </p:pic>
    </p:spTree>
    <p:extLst>
      <p:ext uri="{BB962C8B-B14F-4D97-AF65-F5344CB8AC3E}">
        <p14:creationId xmlns:p14="http://schemas.microsoft.com/office/powerpoint/2010/main" val="1677175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is hygiëne?</a:t>
            </a:r>
            <a:endParaRPr lang="nl-NL" b="1" dirty="0">
              <a:solidFill>
                <a:schemeClr val="tx2"/>
              </a:solidFill>
            </a:endParaRPr>
          </a:p>
        </p:txBody>
      </p:sp>
      <p:sp>
        <p:nvSpPr>
          <p:cNvPr id="4" name="Tijdelijke aanduiding voor inhoud 2"/>
          <p:cNvSpPr>
            <a:spLocks noGrp="1"/>
          </p:cNvSpPr>
          <p:nvPr>
            <p:ph idx="1"/>
          </p:nvPr>
        </p:nvSpPr>
        <p:spPr/>
        <p:txBody>
          <a:bodyPr/>
          <a:lstStyle/>
          <a:p>
            <a:r>
              <a:rPr lang="nl-NL" dirty="0">
                <a:solidFill>
                  <a:schemeClr val="tx1"/>
                </a:solidFill>
              </a:rPr>
              <a:t>Hygiëne is alles wat je doet om ervoor te zorgen dieren, planten en mensen gezond blijven door ziekteverwekkers uit de buurt te houden of uit te schakelen.</a:t>
            </a:r>
          </a:p>
          <a:p>
            <a:endParaRPr lang="nl-NL" dirty="0">
              <a:solidFill>
                <a:schemeClr val="tx1"/>
              </a:solidFill>
            </a:endParaRPr>
          </a:p>
          <a:p>
            <a:r>
              <a:rPr lang="nl-NL" dirty="0">
                <a:solidFill>
                  <a:schemeClr val="tx1"/>
                </a:solidFill>
              </a:rPr>
              <a:t>Een goede hygiëne is belangrijk om te voorkomen dat ziekteverwekkers zich kunnen vermenigvuldigen en verspreiden en hierdoor de dieren ziek worden. </a:t>
            </a:r>
          </a:p>
          <a:p>
            <a:endParaRPr lang="nl-NL" dirty="0"/>
          </a:p>
        </p:txBody>
      </p:sp>
    </p:spTree>
    <p:extLst>
      <p:ext uri="{BB962C8B-B14F-4D97-AF65-F5344CB8AC3E}">
        <p14:creationId xmlns:p14="http://schemas.microsoft.com/office/powerpoint/2010/main" val="361797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Ziekteverwekkers</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a:t>Welke soorten ziekteverwekkers zijn er ook alweer?</a:t>
            </a:r>
          </a:p>
          <a:p>
            <a:pPr lvl="1"/>
            <a:r>
              <a:rPr lang="nl-NL" dirty="0"/>
              <a:t>Bacteriën</a:t>
            </a:r>
          </a:p>
          <a:p>
            <a:pPr lvl="1"/>
            <a:r>
              <a:rPr lang="nl-NL" dirty="0"/>
              <a:t>Virussen </a:t>
            </a:r>
          </a:p>
          <a:p>
            <a:pPr lvl="1"/>
            <a:r>
              <a:rPr lang="nl-NL" dirty="0"/>
              <a:t>Schimmels </a:t>
            </a:r>
          </a:p>
          <a:p>
            <a:pPr lvl="1"/>
            <a:r>
              <a:rPr lang="nl-NL" dirty="0"/>
              <a:t>Parasieten</a:t>
            </a:r>
          </a:p>
          <a:p>
            <a:pPr lvl="1"/>
            <a:r>
              <a:rPr lang="nl-NL" dirty="0" err="1"/>
              <a:t>Prionen</a:t>
            </a:r>
            <a:endParaRPr lang="nl-NL" dirty="0"/>
          </a:p>
          <a:p>
            <a:pPr lvl="1"/>
            <a:r>
              <a:rPr lang="nl-NL" dirty="0"/>
              <a:t>(Protozoën en gisten)</a:t>
            </a:r>
          </a:p>
          <a:p>
            <a:endParaRPr lang="nl-NL" dirty="0"/>
          </a:p>
        </p:txBody>
      </p:sp>
      <p:pic>
        <p:nvPicPr>
          <p:cNvPr id="4" name="Afbeelding 3"/>
          <p:cNvPicPr>
            <a:picLocks noChangeAspect="1"/>
          </p:cNvPicPr>
          <p:nvPr/>
        </p:nvPicPr>
        <p:blipFill>
          <a:blip r:embed="rId2"/>
          <a:stretch>
            <a:fillRect/>
          </a:stretch>
        </p:blipFill>
        <p:spPr>
          <a:xfrm>
            <a:off x="6943857" y="3220244"/>
            <a:ext cx="4886325" cy="3390900"/>
          </a:xfrm>
          <a:prstGeom prst="rect">
            <a:avLst/>
          </a:prstGeom>
        </p:spPr>
      </p:pic>
    </p:spTree>
    <p:extLst>
      <p:ext uri="{BB962C8B-B14F-4D97-AF65-F5344CB8AC3E}">
        <p14:creationId xmlns:p14="http://schemas.microsoft.com/office/powerpoint/2010/main" val="107641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Persoonlijke hygiëne</a:t>
            </a:r>
            <a:endParaRPr lang="nl-NL" b="1" dirty="0">
              <a:solidFill>
                <a:schemeClr val="tx2"/>
              </a:solidFill>
            </a:endParaRPr>
          </a:p>
        </p:txBody>
      </p:sp>
      <p:sp>
        <p:nvSpPr>
          <p:cNvPr id="3" name="Tijdelijke aanduiding voor inhoud 2"/>
          <p:cNvSpPr>
            <a:spLocks noGrp="1"/>
          </p:cNvSpPr>
          <p:nvPr>
            <p:ph idx="1"/>
          </p:nvPr>
        </p:nvSpPr>
        <p:spPr/>
        <p:txBody>
          <a:bodyPr>
            <a:normAutofit lnSpcReduction="10000"/>
          </a:bodyPr>
          <a:lstStyle/>
          <a:p>
            <a:r>
              <a:rPr lang="nl-NL" dirty="0" smtClean="0">
                <a:solidFill>
                  <a:schemeClr val="tx1"/>
                </a:solidFill>
              </a:rPr>
              <a:t>Persoonlijke hygiëne is erg belangrijk bij het werken met dieren. </a:t>
            </a:r>
          </a:p>
          <a:p>
            <a:r>
              <a:rPr lang="nl-NL" dirty="0" smtClean="0">
                <a:solidFill>
                  <a:schemeClr val="tx1"/>
                </a:solidFill>
              </a:rPr>
              <a:t>Bijvoorbeeld je handen zullen vies worden of aanvoelen nadat je gewerkt hebt, maar niet al het vuil is zichtbaar. De hiervoor genoemde micro-organismen zijn namelijk niet zichtbaar. </a:t>
            </a:r>
          </a:p>
          <a:p>
            <a:endParaRPr lang="nl-NL" dirty="0">
              <a:solidFill>
                <a:schemeClr val="tx1"/>
              </a:solidFill>
            </a:endParaRPr>
          </a:p>
          <a:p>
            <a:r>
              <a:rPr lang="nl-NL" dirty="0" smtClean="0">
                <a:solidFill>
                  <a:schemeClr val="tx1"/>
                </a:solidFill>
              </a:rPr>
              <a:t>Daarom een paar regels wanneer je met dieren werkt:</a:t>
            </a:r>
          </a:p>
          <a:p>
            <a:pPr lvl="1"/>
            <a:r>
              <a:rPr lang="nl-NL" dirty="0" smtClean="0">
                <a:solidFill>
                  <a:schemeClr val="tx1"/>
                </a:solidFill>
              </a:rPr>
              <a:t>Je zorgt altijd dat je nagels kort geknipt zijn en geen nagellak op hebt. </a:t>
            </a:r>
          </a:p>
          <a:p>
            <a:pPr lvl="1"/>
            <a:r>
              <a:rPr lang="nl-NL" dirty="0">
                <a:solidFill>
                  <a:schemeClr val="tx1"/>
                </a:solidFill>
              </a:rPr>
              <a:t>Wanneer je moet hoesten of niezen doe je dit aan de binnenkant van je </a:t>
            </a:r>
            <a:r>
              <a:rPr lang="nl-NL" dirty="0" err="1">
                <a:solidFill>
                  <a:schemeClr val="tx1"/>
                </a:solidFill>
              </a:rPr>
              <a:t>elleboog</a:t>
            </a:r>
            <a:r>
              <a:rPr lang="nl-NL" dirty="0" smtClean="0">
                <a:solidFill>
                  <a:schemeClr val="tx1"/>
                </a:solidFill>
              </a:rPr>
              <a:t>.</a:t>
            </a:r>
          </a:p>
          <a:p>
            <a:pPr lvl="1"/>
            <a:r>
              <a:rPr lang="nl-NL" dirty="0" smtClean="0">
                <a:solidFill>
                  <a:schemeClr val="tx1"/>
                </a:solidFill>
              </a:rPr>
              <a:t>Bedek je handen niet met kledingstukken. </a:t>
            </a:r>
          </a:p>
          <a:p>
            <a:pPr lvl="1"/>
            <a:r>
              <a:rPr lang="nl-NL" dirty="0" smtClean="0">
                <a:solidFill>
                  <a:schemeClr val="tx1"/>
                </a:solidFill>
              </a:rPr>
              <a:t>Was regelmatig je handen</a:t>
            </a:r>
            <a:endParaRPr lang="nl-NL" dirty="0">
              <a:solidFill>
                <a:schemeClr val="tx1"/>
              </a:solidFill>
            </a:endParaRPr>
          </a:p>
          <a:p>
            <a:pPr lvl="1"/>
            <a:endParaRPr lang="nl-NL" dirty="0">
              <a:solidFill>
                <a:schemeClr val="tx1"/>
              </a:solidFill>
            </a:endParaRPr>
          </a:p>
        </p:txBody>
      </p:sp>
    </p:spTree>
    <p:extLst>
      <p:ext uri="{BB962C8B-B14F-4D97-AF65-F5344CB8AC3E}">
        <p14:creationId xmlns:p14="http://schemas.microsoft.com/office/powerpoint/2010/main" val="14331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Zoönosen</a:t>
            </a:r>
            <a:endParaRPr lang="nl-NL" b="1" dirty="0">
              <a:solidFill>
                <a:schemeClr val="tx2"/>
              </a:solidFill>
            </a:endParaRPr>
          </a:p>
        </p:txBody>
      </p:sp>
      <p:sp>
        <p:nvSpPr>
          <p:cNvPr id="3" name="Tijdelijke aanduiding voor inhoud 2"/>
          <p:cNvSpPr>
            <a:spLocks noGrp="1"/>
          </p:cNvSpPr>
          <p:nvPr>
            <p:ph idx="1"/>
          </p:nvPr>
        </p:nvSpPr>
        <p:spPr/>
        <p:txBody>
          <a:bodyPr>
            <a:normAutofit fontScale="85000" lnSpcReduction="20000"/>
          </a:bodyPr>
          <a:lstStyle/>
          <a:p>
            <a:r>
              <a:rPr lang="nl-NL" dirty="0" smtClean="0">
                <a:solidFill>
                  <a:schemeClr val="tx1"/>
                </a:solidFill>
              </a:rPr>
              <a:t>Welke zoönose ken je?</a:t>
            </a:r>
          </a:p>
          <a:p>
            <a:pPr marL="0" indent="0">
              <a:buNone/>
            </a:pPr>
            <a:endParaRPr lang="nl-NL" dirty="0" smtClean="0">
              <a:solidFill>
                <a:schemeClr val="tx1"/>
              </a:solidFill>
            </a:endParaRPr>
          </a:p>
          <a:p>
            <a:r>
              <a:rPr lang="nl-NL" dirty="0" smtClean="0">
                <a:solidFill>
                  <a:schemeClr val="tx1"/>
                </a:solidFill>
              </a:rPr>
              <a:t>Zoönosen zijn ziekten die van dier op mensen en andersom over kunnen gaan</a:t>
            </a:r>
            <a:r>
              <a:rPr lang="nl-NL" dirty="0" smtClean="0">
                <a:solidFill>
                  <a:schemeClr val="tx1"/>
                </a:solidFill>
              </a:rPr>
              <a:t>.</a:t>
            </a:r>
          </a:p>
          <a:p>
            <a:pPr marL="0" indent="0">
              <a:buNone/>
            </a:pPr>
            <a:endParaRPr lang="nl-NL" dirty="0" smtClean="0">
              <a:solidFill>
                <a:schemeClr val="tx1"/>
              </a:solidFill>
            </a:endParaRPr>
          </a:p>
          <a:p>
            <a:r>
              <a:rPr lang="nl-NL" dirty="0" smtClean="0"/>
              <a:t>Daarom is de persoonlijke </a:t>
            </a:r>
            <a:r>
              <a:rPr lang="nl-NL" dirty="0"/>
              <a:t>hygiëne </a:t>
            </a:r>
            <a:r>
              <a:rPr lang="nl-NL" dirty="0" smtClean="0"/>
              <a:t>belangrijk</a:t>
            </a:r>
            <a:endParaRPr lang="nl-NL" dirty="0"/>
          </a:p>
          <a:p>
            <a:endParaRPr lang="nl-NL" dirty="0" smtClean="0">
              <a:solidFill>
                <a:schemeClr val="tx1"/>
              </a:solidFill>
            </a:endParaRPr>
          </a:p>
          <a:p>
            <a:r>
              <a:rPr lang="nl-NL" dirty="0" smtClean="0">
                <a:solidFill>
                  <a:schemeClr val="tx1"/>
                </a:solidFill>
              </a:rPr>
              <a:t>Ziektes bij dieren zijn lang niet altijd zichtbaar of nog onbekend en daarom is het belangrijk dat beschermende middelen te gebruiken zoals bijvoorbeeld handschoenen. </a:t>
            </a:r>
          </a:p>
          <a:p>
            <a:endParaRPr lang="nl-NL" dirty="0">
              <a:solidFill>
                <a:schemeClr val="tx1"/>
              </a:solidFill>
            </a:endParaRPr>
          </a:p>
          <a:p>
            <a:r>
              <a:rPr lang="nl-NL" dirty="0" smtClean="0">
                <a:solidFill>
                  <a:schemeClr val="tx1"/>
                </a:solidFill>
              </a:rPr>
              <a:t>Wanneer je in aanraking komt met wondjes, slijmvlies, ontlasting, urine, bloed of de vacht van het dier, kun je al besmet worden met een zoönose. </a:t>
            </a:r>
          </a:p>
          <a:p>
            <a:endParaRPr lang="nl-NL" dirty="0">
              <a:solidFill>
                <a:schemeClr val="tx1"/>
              </a:solidFill>
            </a:endParaRPr>
          </a:p>
        </p:txBody>
      </p:sp>
    </p:spTree>
    <p:extLst>
      <p:ext uri="{BB962C8B-B14F-4D97-AF65-F5344CB8AC3E}">
        <p14:creationId xmlns:p14="http://schemas.microsoft.com/office/powerpoint/2010/main" val="15906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Waar hebben we het vorige week over gehad?</a:t>
            </a:r>
            <a:endParaRPr lang="nl-NL" b="1" dirty="0">
              <a:solidFill>
                <a:schemeClr val="tx2"/>
              </a:solidFill>
            </a:endParaRPr>
          </a:p>
        </p:txBody>
      </p:sp>
      <p:sp>
        <p:nvSpPr>
          <p:cNvPr id="3" name="Tijdelijke aanduiding voor inhoud 2"/>
          <p:cNvSpPr>
            <a:spLocks noGrp="1"/>
          </p:cNvSpPr>
          <p:nvPr>
            <p:ph idx="1"/>
          </p:nvPr>
        </p:nvSpPr>
        <p:spPr/>
        <p:txBody>
          <a:bodyPr>
            <a:normAutofit fontScale="92500" lnSpcReduction="10000"/>
          </a:bodyPr>
          <a:lstStyle/>
          <a:p>
            <a:r>
              <a:rPr lang="nl-NL" dirty="0" smtClean="0">
                <a:solidFill>
                  <a:schemeClr val="tx1"/>
                </a:solidFill>
              </a:rPr>
              <a:t>Huisvesting is de overkoepelende term voor verschillende typen onderkomens waarin men tijdelijk of permanent onderdak heeft om in te leven, te slapen, te werken of te ontspannen. </a:t>
            </a:r>
          </a:p>
          <a:p>
            <a:endParaRPr lang="nl-NL" dirty="0" smtClean="0">
              <a:solidFill>
                <a:schemeClr val="tx1"/>
              </a:solidFill>
            </a:endParaRPr>
          </a:p>
          <a:p>
            <a:r>
              <a:rPr lang="nl-NL" dirty="0" smtClean="0">
                <a:solidFill>
                  <a:schemeClr val="tx1"/>
                </a:solidFill>
              </a:rPr>
              <a:t>Hygiëne is alles wat je doet om ervoor te zorgen dieren, planten en mensen gezond blijven door ziekteverwekkers uit de buurt te houden of uit te schakelen. </a:t>
            </a:r>
          </a:p>
          <a:p>
            <a:endParaRPr lang="nl-NL" dirty="0" smtClean="0">
              <a:solidFill>
                <a:schemeClr val="tx1"/>
              </a:solidFill>
            </a:endParaRPr>
          </a:p>
          <a:p>
            <a:r>
              <a:rPr lang="nl-NL" dirty="0" smtClean="0">
                <a:solidFill>
                  <a:schemeClr val="tx1"/>
                </a:solidFill>
              </a:rPr>
              <a:t>De verschillende groepen ziekteverwekkers die er zijn. </a:t>
            </a:r>
          </a:p>
          <a:p>
            <a:endParaRPr lang="nl-NL" dirty="0">
              <a:solidFill>
                <a:schemeClr val="tx1"/>
              </a:solidFill>
            </a:endParaRPr>
          </a:p>
          <a:p>
            <a:r>
              <a:rPr lang="nl-NL" dirty="0">
                <a:solidFill>
                  <a:schemeClr val="tx1"/>
                </a:solidFill>
              </a:rPr>
              <a:t>Oriënteren op betrouwbare websites met informatie over dieren</a:t>
            </a:r>
            <a:r>
              <a:rPr lang="nl-NL" dirty="0" smtClean="0">
                <a:solidFill>
                  <a:schemeClr val="tx1"/>
                </a:solidFill>
              </a:rPr>
              <a:t>.</a:t>
            </a:r>
          </a:p>
          <a:p>
            <a:endParaRPr lang="nl-NL" dirty="0">
              <a:solidFill>
                <a:schemeClr val="tx1"/>
              </a:solidFill>
            </a:endParaRPr>
          </a:p>
          <a:p>
            <a:endParaRPr lang="nl-NL" dirty="0"/>
          </a:p>
        </p:txBody>
      </p:sp>
    </p:spTree>
    <p:extLst>
      <p:ext uri="{BB962C8B-B14F-4D97-AF65-F5344CB8AC3E}">
        <p14:creationId xmlns:p14="http://schemas.microsoft.com/office/powerpoint/2010/main" val="135444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Reinigen en desinfecteren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solidFill>
                  <a:schemeClr val="tx1"/>
                </a:solidFill>
              </a:rPr>
              <a:t>Om te voorkomende dat ziekteverwekkers zich settelen en verspreiden in dierverblijven, maken wij de verblijven schoon. </a:t>
            </a:r>
          </a:p>
          <a:p>
            <a:endParaRPr lang="nl-NL" dirty="0">
              <a:solidFill>
                <a:schemeClr val="tx1"/>
              </a:solidFill>
            </a:endParaRPr>
          </a:p>
          <a:p>
            <a:r>
              <a:rPr lang="nl-NL" dirty="0" smtClean="0">
                <a:solidFill>
                  <a:schemeClr val="tx1"/>
                </a:solidFill>
              </a:rPr>
              <a:t>Je doet dit door verblijven eerst te reinigen en te desinfecteren en daarna snel op te laten drogen. </a:t>
            </a:r>
          </a:p>
          <a:p>
            <a:endParaRPr lang="nl-NL" dirty="0" smtClean="0">
              <a:solidFill>
                <a:schemeClr val="tx1"/>
              </a:solidFill>
            </a:endParaRPr>
          </a:p>
          <a:p>
            <a:r>
              <a:rPr lang="nl-NL" dirty="0" smtClean="0">
                <a:solidFill>
                  <a:schemeClr val="tx1"/>
                </a:solidFill>
              </a:rPr>
              <a:t>Waarom moet het verblijf snel droog zijn na het schoonmaken?</a:t>
            </a:r>
            <a:endParaRPr lang="nl-NL" dirty="0">
              <a:solidFill>
                <a:schemeClr val="tx1"/>
              </a:solidFill>
            </a:endParaRPr>
          </a:p>
        </p:txBody>
      </p:sp>
    </p:spTree>
    <p:extLst>
      <p:ext uri="{BB962C8B-B14F-4D97-AF65-F5344CB8AC3E}">
        <p14:creationId xmlns:p14="http://schemas.microsoft.com/office/powerpoint/2010/main" val="34325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is reinigen?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solidFill>
                  <a:schemeClr val="tx1"/>
                </a:solidFill>
              </a:rPr>
              <a:t>Reinigen is het verwijderen van zichtbare verontreinigingen. </a:t>
            </a:r>
          </a:p>
          <a:p>
            <a:endParaRPr lang="nl-NL" dirty="0">
              <a:solidFill>
                <a:schemeClr val="tx1"/>
              </a:solidFill>
            </a:endParaRPr>
          </a:p>
          <a:p>
            <a:r>
              <a:rPr lang="nl-NL" dirty="0" smtClean="0">
                <a:solidFill>
                  <a:schemeClr val="tx1"/>
                </a:solidFill>
              </a:rPr>
              <a:t>Aan welke zichtbare verontreinigingen kunnen jullie denken?</a:t>
            </a:r>
          </a:p>
          <a:p>
            <a:endParaRPr lang="nl-NL" dirty="0">
              <a:solidFill>
                <a:schemeClr val="tx1"/>
              </a:solidFill>
            </a:endParaRPr>
          </a:p>
          <a:p>
            <a:r>
              <a:rPr lang="nl-NL" dirty="0" smtClean="0">
                <a:solidFill>
                  <a:schemeClr val="tx1"/>
                </a:solidFill>
              </a:rPr>
              <a:t>Veelvoorkomende verontreinigingen zijn haren, urine, ontlasting, zand, braaksel, bloed- en weefselresten. </a:t>
            </a:r>
            <a:endParaRPr lang="nl-NL" dirty="0">
              <a:solidFill>
                <a:schemeClr val="tx1"/>
              </a:solidFill>
            </a:endParaRPr>
          </a:p>
        </p:txBody>
      </p:sp>
    </p:spTree>
    <p:extLst>
      <p:ext uri="{BB962C8B-B14F-4D97-AF65-F5344CB8AC3E}">
        <p14:creationId xmlns:p14="http://schemas.microsoft.com/office/powerpoint/2010/main" val="41597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is desinfecteren?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solidFill>
                  <a:schemeClr val="tx1"/>
                </a:solidFill>
              </a:rPr>
              <a:t>Desinfecteren is het ontsmetten ofwel het doden van micro-organismen en parasieten op een oppervlak of materiaal. </a:t>
            </a:r>
          </a:p>
          <a:p>
            <a:endParaRPr lang="nl-NL" dirty="0">
              <a:solidFill>
                <a:schemeClr val="tx1"/>
              </a:solidFill>
            </a:endParaRPr>
          </a:p>
          <a:p>
            <a:r>
              <a:rPr lang="nl-NL" dirty="0" smtClean="0">
                <a:solidFill>
                  <a:schemeClr val="tx1"/>
                </a:solidFill>
              </a:rPr>
              <a:t>Met desinfectiemiddelen kunnen de meeste ziekteverwekkers gedood worden, maar er zijn ziekteverwekker die daar minder gevoelig voor zijn en dus een nog betere schoonmaak nodig hebben!</a:t>
            </a:r>
            <a:endParaRPr lang="nl-NL" dirty="0">
              <a:solidFill>
                <a:schemeClr val="tx1"/>
              </a:solidFill>
            </a:endParaRPr>
          </a:p>
        </p:txBody>
      </p:sp>
      <p:pic>
        <p:nvPicPr>
          <p:cNvPr id="2050" name="Picture 2" descr="Afbeeldingsresultaat voor reinigen en desinfecte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3027" y="4149380"/>
            <a:ext cx="2521087" cy="252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269" y="465502"/>
            <a:ext cx="10515600" cy="1325563"/>
          </a:xfrm>
        </p:spPr>
        <p:txBody>
          <a:bodyPr/>
          <a:lstStyle/>
          <a:p>
            <a:r>
              <a:rPr lang="nl-NL" b="1" dirty="0" smtClean="0">
                <a:solidFill>
                  <a:schemeClr val="tx2"/>
                </a:solidFill>
              </a:rPr>
              <a:t>Vaste volgorde bij het schoonmaken</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solidFill>
                  <a:schemeClr val="tx1"/>
                </a:solidFill>
              </a:rPr>
              <a:t>Bedenk voor jezelf eens wat je allemaal zou doen bij het schoonmaken van een dierverblijf. </a:t>
            </a:r>
          </a:p>
          <a:p>
            <a:endParaRPr lang="nl-NL" dirty="0">
              <a:solidFill>
                <a:schemeClr val="tx1"/>
              </a:solidFill>
            </a:endParaRPr>
          </a:p>
        </p:txBody>
      </p:sp>
      <p:pic>
        <p:nvPicPr>
          <p:cNvPr id="4" name="Afbeelding 3"/>
          <p:cNvPicPr>
            <a:picLocks noChangeAspect="1"/>
          </p:cNvPicPr>
          <p:nvPr/>
        </p:nvPicPr>
        <p:blipFill>
          <a:blip r:embed="rId2"/>
          <a:stretch>
            <a:fillRect/>
          </a:stretch>
        </p:blipFill>
        <p:spPr>
          <a:xfrm>
            <a:off x="500269" y="575040"/>
            <a:ext cx="9197648" cy="5601923"/>
          </a:xfrm>
          <a:prstGeom prst="rect">
            <a:avLst/>
          </a:prstGeom>
        </p:spPr>
      </p:pic>
    </p:spTree>
    <p:extLst>
      <p:ext uri="{BB962C8B-B14F-4D97-AF65-F5344CB8AC3E}">
        <p14:creationId xmlns:p14="http://schemas.microsoft.com/office/powerpoint/2010/main" val="14555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Opdracht:    Presenteer de ideale huisvesting</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Maak tweetallen</a:t>
            </a:r>
          </a:p>
          <a:p>
            <a:r>
              <a:rPr lang="nl-NL" dirty="0" smtClean="0"/>
              <a:t>Maak een keuze in diersoort</a:t>
            </a:r>
          </a:p>
          <a:p>
            <a:r>
              <a:rPr lang="nl-NL" dirty="0" smtClean="0"/>
              <a:t>Zie opdracht </a:t>
            </a:r>
            <a:r>
              <a:rPr lang="nl-NL" dirty="0" smtClean="0">
                <a:hlinkClick r:id="rId2"/>
              </a:rPr>
              <a:t>wikiwijs</a:t>
            </a:r>
            <a:endParaRPr lang="nl-NL" dirty="0" smtClean="0"/>
          </a:p>
          <a:p>
            <a:r>
              <a:rPr lang="nl-NL" dirty="0" smtClean="0"/>
              <a:t>Ga aan de slag!</a:t>
            </a:r>
          </a:p>
          <a:p>
            <a:r>
              <a:rPr lang="nl-NL" dirty="0" smtClean="0"/>
              <a:t>Les 4, week 40, presenteren</a:t>
            </a:r>
            <a:endParaRPr lang="nl-NL" dirty="0"/>
          </a:p>
          <a:p>
            <a:endParaRPr lang="nl-NL" dirty="0"/>
          </a:p>
        </p:txBody>
      </p:sp>
    </p:spTree>
    <p:extLst>
      <p:ext uri="{BB962C8B-B14F-4D97-AF65-F5344CB8AC3E}">
        <p14:creationId xmlns:p14="http://schemas.microsoft.com/office/powerpoint/2010/main" val="1169714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smtClean="0">
                <a:solidFill>
                  <a:schemeClr val="tx2"/>
                </a:solidFill>
              </a:rPr>
              <a:t>Waar hebben we het vandaag over gehad?</a:t>
            </a:r>
            <a:endParaRPr lang="nl-NL" sz="4000" b="1" dirty="0">
              <a:solidFill>
                <a:schemeClr val="tx2"/>
              </a:solidFill>
            </a:endParaRPr>
          </a:p>
        </p:txBody>
      </p:sp>
      <p:sp>
        <p:nvSpPr>
          <p:cNvPr id="3" name="Tijdelijke aanduiding voor inhoud 2"/>
          <p:cNvSpPr>
            <a:spLocks noGrp="1"/>
          </p:cNvSpPr>
          <p:nvPr>
            <p:ph idx="1"/>
          </p:nvPr>
        </p:nvSpPr>
        <p:spPr/>
        <p:txBody>
          <a:bodyPr>
            <a:normAutofit fontScale="92500"/>
          </a:bodyPr>
          <a:lstStyle/>
          <a:p>
            <a:r>
              <a:rPr lang="nl-NL" b="1" dirty="0">
                <a:solidFill>
                  <a:schemeClr val="tx2"/>
                </a:solidFill>
              </a:rPr>
              <a:t>Drie aspecten zijn met elkaar verbonden als het om dierenwelzijn gaat:</a:t>
            </a:r>
          </a:p>
          <a:p>
            <a:pPr lvl="1"/>
            <a:r>
              <a:rPr lang="nl-NL" dirty="0">
                <a:solidFill>
                  <a:schemeClr val="tx1"/>
                </a:solidFill>
              </a:rPr>
              <a:t>Gezondheid (lichamelijke en fysieke gesteldheid)</a:t>
            </a:r>
          </a:p>
          <a:p>
            <a:pPr lvl="1"/>
            <a:r>
              <a:rPr lang="nl-NL" dirty="0">
                <a:solidFill>
                  <a:schemeClr val="tx1"/>
                </a:solidFill>
              </a:rPr>
              <a:t>Gevoel en emotie </a:t>
            </a:r>
          </a:p>
          <a:p>
            <a:pPr lvl="1"/>
            <a:r>
              <a:rPr lang="nl-NL" dirty="0">
                <a:solidFill>
                  <a:schemeClr val="tx1"/>
                </a:solidFill>
              </a:rPr>
              <a:t>Natuurlijk </a:t>
            </a:r>
            <a:r>
              <a:rPr lang="nl-NL" dirty="0" smtClean="0">
                <a:solidFill>
                  <a:schemeClr val="tx1"/>
                </a:solidFill>
              </a:rPr>
              <a:t>gedrag</a:t>
            </a:r>
          </a:p>
          <a:p>
            <a:pPr lvl="1"/>
            <a:endParaRPr lang="nl-NL" b="1" dirty="0" smtClean="0">
              <a:solidFill>
                <a:schemeClr val="tx2"/>
              </a:solidFill>
            </a:endParaRPr>
          </a:p>
          <a:p>
            <a:r>
              <a:rPr lang="nl-NL" b="1" dirty="0" smtClean="0">
                <a:solidFill>
                  <a:schemeClr val="tx2"/>
                </a:solidFill>
              </a:rPr>
              <a:t>De vijf vrijheden van </a:t>
            </a:r>
            <a:r>
              <a:rPr lang="nl-NL" b="1" dirty="0" err="1" smtClean="0">
                <a:solidFill>
                  <a:schemeClr val="tx2"/>
                </a:solidFill>
              </a:rPr>
              <a:t>Brambell</a:t>
            </a:r>
            <a:endParaRPr lang="nl-NL" b="1" dirty="0">
              <a:solidFill>
                <a:schemeClr val="tx2"/>
              </a:solidFill>
            </a:endParaRPr>
          </a:p>
          <a:p>
            <a:pPr lvl="1" fontAlgn="base"/>
            <a:r>
              <a:rPr lang="nl-NL" dirty="0">
                <a:solidFill>
                  <a:schemeClr val="tx1"/>
                </a:solidFill>
              </a:rPr>
              <a:t>Dieren zijn vrij van honger, dorst of onjuiste voeding.</a:t>
            </a:r>
          </a:p>
          <a:p>
            <a:pPr lvl="1" fontAlgn="base"/>
            <a:r>
              <a:rPr lang="nl-NL" dirty="0" smtClean="0">
                <a:solidFill>
                  <a:schemeClr val="tx1"/>
                </a:solidFill>
              </a:rPr>
              <a:t>Dieren </a:t>
            </a:r>
            <a:r>
              <a:rPr lang="nl-NL" dirty="0">
                <a:solidFill>
                  <a:schemeClr val="tx1"/>
                </a:solidFill>
              </a:rPr>
              <a:t>zijn vrij van  thermaal en fysiek ongerief</a:t>
            </a:r>
            <a:r>
              <a:rPr lang="nl-NL" dirty="0" smtClean="0">
                <a:solidFill>
                  <a:schemeClr val="tx1"/>
                </a:solidFill>
              </a:rPr>
              <a:t>.</a:t>
            </a:r>
          </a:p>
          <a:p>
            <a:pPr lvl="1" fontAlgn="base"/>
            <a:r>
              <a:rPr lang="nl-NL" dirty="0">
                <a:solidFill>
                  <a:schemeClr val="tx1"/>
                </a:solidFill>
              </a:rPr>
              <a:t>Dieren zijn vrij van pijn, verwonding en ziekte. </a:t>
            </a:r>
          </a:p>
          <a:p>
            <a:pPr lvl="1" fontAlgn="base"/>
            <a:r>
              <a:rPr lang="nl-NL" dirty="0" smtClean="0">
                <a:solidFill>
                  <a:schemeClr val="tx1"/>
                </a:solidFill>
              </a:rPr>
              <a:t>Dieren </a:t>
            </a:r>
            <a:r>
              <a:rPr lang="nl-NL" dirty="0">
                <a:solidFill>
                  <a:schemeClr val="tx1"/>
                </a:solidFill>
              </a:rPr>
              <a:t>zijn vrij van angst en chronische stress. </a:t>
            </a:r>
          </a:p>
          <a:p>
            <a:pPr lvl="1" fontAlgn="base"/>
            <a:r>
              <a:rPr lang="nl-NL" dirty="0" smtClean="0">
                <a:solidFill>
                  <a:schemeClr val="tx1"/>
                </a:solidFill>
              </a:rPr>
              <a:t>Dieren </a:t>
            </a:r>
            <a:r>
              <a:rPr lang="nl-NL" dirty="0">
                <a:solidFill>
                  <a:schemeClr val="tx1"/>
                </a:solidFill>
              </a:rPr>
              <a:t>zijn vrij om normaal, soorteigen gedrag te vertonen. </a:t>
            </a:r>
          </a:p>
          <a:p>
            <a:endParaRPr lang="nl-NL" dirty="0">
              <a:solidFill>
                <a:schemeClr val="tx1"/>
              </a:solidFill>
            </a:endParaRPr>
          </a:p>
        </p:txBody>
      </p:sp>
    </p:spTree>
    <p:extLst>
      <p:ext uri="{BB962C8B-B14F-4D97-AF65-F5344CB8AC3E}">
        <p14:creationId xmlns:p14="http://schemas.microsoft.com/office/powerpoint/2010/main" val="8523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a:solidFill>
                  <a:schemeClr val="tx2"/>
                </a:solidFill>
              </a:rPr>
              <a:t>Waar hebben we het vandaag over gehad?</a:t>
            </a:r>
          </a:p>
        </p:txBody>
      </p:sp>
      <p:sp>
        <p:nvSpPr>
          <p:cNvPr id="3" name="Tijdelijke aanduiding voor inhoud 2"/>
          <p:cNvSpPr>
            <a:spLocks noGrp="1"/>
          </p:cNvSpPr>
          <p:nvPr>
            <p:ph idx="1"/>
          </p:nvPr>
        </p:nvSpPr>
        <p:spPr/>
        <p:txBody>
          <a:bodyPr>
            <a:normAutofit/>
          </a:bodyPr>
          <a:lstStyle/>
          <a:p>
            <a:r>
              <a:rPr lang="nl-NL" dirty="0" smtClean="0">
                <a:solidFill>
                  <a:schemeClr val="tx1"/>
                </a:solidFill>
              </a:rPr>
              <a:t>Het besluit houders van dieren</a:t>
            </a:r>
          </a:p>
          <a:p>
            <a:r>
              <a:rPr lang="nl-NL" dirty="0" smtClean="0">
                <a:solidFill>
                  <a:schemeClr val="tx1"/>
                </a:solidFill>
              </a:rPr>
              <a:t>Regels waar dierverblijven aan moeten voldoen. </a:t>
            </a:r>
          </a:p>
          <a:p>
            <a:r>
              <a:rPr lang="nl-NL" dirty="0" smtClean="0">
                <a:solidFill>
                  <a:schemeClr val="tx1"/>
                </a:solidFill>
              </a:rPr>
              <a:t>Wanneer </a:t>
            </a:r>
            <a:r>
              <a:rPr lang="nl-NL" dirty="0">
                <a:solidFill>
                  <a:schemeClr val="tx1"/>
                </a:solidFill>
              </a:rPr>
              <a:t>je bedrijfsmatig dieren houd ben je verplicht </a:t>
            </a:r>
            <a:r>
              <a:rPr lang="nl-NL" u="sng" dirty="0">
                <a:solidFill>
                  <a:schemeClr val="tx1"/>
                </a:solidFill>
              </a:rPr>
              <a:t>3 verschillende ruimtes </a:t>
            </a:r>
            <a:r>
              <a:rPr lang="nl-NL" dirty="0">
                <a:solidFill>
                  <a:schemeClr val="tx1"/>
                </a:solidFill>
              </a:rPr>
              <a:t>te hebben voor de opvang van zieke </a:t>
            </a:r>
            <a:r>
              <a:rPr lang="nl-NL" dirty="0" smtClean="0">
                <a:solidFill>
                  <a:schemeClr val="tx1"/>
                </a:solidFill>
              </a:rPr>
              <a:t>dieren.</a:t>
            </a:r>
          </a:p>
          <a:p>
            <a:r>
              <a:rPr lang="nl-NL" dirty="0" smtClean="0"/>
              <a:t>Zoönose</a:t>
            </a:r>
            <a:endParaRPr lang="nl-NL" dirty="0"/>
          </a:p>
          <a:p>
            <a:r>
              <a:rPr lang="nl-NL" dirty="0"/>
              <a:t>Reinigen</a:t>
            </a:r>
          </a:p>
          <a:p>
            <a:r>
              <a:rPr lang="nl-NL" dirty="0" smtClean="0"/>
              <a:t>Desinfecteren</a:t>
            </a:r>
            <a:endParaRPr lang="nl-NL" dirty="0" smtClean="0">
              <a:solidFill>
                <a:schemeClr val="tx1"/>
              </a:solidFill>
            </a:endParaRPr>
          </a:p>
          <a:p>
            <a:pPr marL="0" indent="0">
              <a:buNone/>
            </a:pPr>
            <a:endParaRPr lang="nl-NL" dirty="0"/>
          </a:p>
        </p:txBody>
      </p:sp>
    </p:spTree>
    <p:extLst>
      <p:ext uri="{BB962C8B-B14F-4D97-AF65-F5344CB8AC3E}">
        <p14:creationId xmlns:p14="http://schemas.microsoft.com/office/powerpoint/2010/main" val="2195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Huiswerk volgende les:</a:t>
            </a:r>
            <a:endParaRPr lang="nl-NL" b="1" dirty="0">
              <a:solidFill>
                <a:schemeClr val="tx2"/>
              </a:solidFill>
            </a:endParaRPr>
          </a:p>
        </p:txBody>
      </p:sp>
      <p:sp>
        <p:nvSpPr>
          <p:cNvPr id="3" name="Tijdelijke aanduiding voor inhoud 2"/>
          <p:cNvSpPr>
            <a:spLocks noGrp="1"/>
          </p:cNvSpPr>
          <p:nvPr>
            <p:ph idx="1"/>
          </p:nvPr>
        </p:nvSpPr>
        <p:spPr/>
        <p:txBody>
          <a:bodyPr/>
          <a:lstStyle/>
          <a:p>
            <a:r>
              <a:rPr lang="nl-NL" dirty="0" smtClean="0"/>
              <a:t>Maak een samenvatting van de lesstof van de afgelopen lessen. </a:t>
            </a:r>
          </a:p>
          <a:p>
            <a:r>
              <a:rPr lang="nl-NL" dirty="0" smtClean="0"/>
              <a:t>Bezoek en lees de website van de </a:t>
            </a:r>
            <a:r>
              <a:rPr lang="nl-NL" dirty="0" err="1" smtClean="0"/>
              <a:t>dierenwelzijnsweb</a:t>
            </a:r>
            <a:r>
              <a:rPr lang="nl-NL" dirty="0" smtClean="0"/>
              <a:t>.</a:t>
            </a:r>
          </a:p>
          <a:p>
            <a:r>
              <a:rPr lang="nl-NL" dirty="0" smtClean="0"/>
              <a:t>Lees informatie over jouw diersoort</a:t>
            </a:r>
          </a:p>
          <a:p>
            <a:pPr lvl="1"/>
            <a:r>
              <a:rPr lang="nl-NL" dirty="0" smtClean="0"/>
              <a:t>Paragraaf 1.1 en 1.2</a:t>
            </a:r>
          </a:p>
          <a:p>
            <a:pPr lvl="1"/>
            <a:r>
              <a:rPr lang="nl-NL" dirty="0" smtClean="0"/>
              <a:t>Paragraaf 4.1 en 4.2</a:t>
            </a:r>
          </a:p>
          <a:p>
            <a:pPr marL="457200" lvl="1" indent="0">
              <a:buNone/>
            </a:pPr>
            <a:endParaRPr lang="nl-NL" dirty="0" smtClean="0"/>
          </a:p>
        </p:txBody>
      </p:sp>
    </p:spTree>
    <p:extLst>
      <p:ext uri="{BB962C8B-B14F-4D97-AF65-F5344CB8AC3E}">
        <p14:creationId xmlns:p14="http://schemas.microsoft.com/office/powerpoint/2010/main" val="317025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gaan we vandaag bespreken?</a:t>
            </a:r>
            <a:endParaRPr lang="nl-NL" b="1" dirty="0">
              <a:solidFill>
                <a:schemeClr val="tx2"/>
              </a:solidFill>
            </a:endParaRPr>
          </a:p>
        </p:txBody>
      </p:sp>
      <p:sp>
        <p:nvSpPr>
          <p:cNvPr id="3" name="Tijdelijke aanduiding voor inhoud 2"/>
          <p:cNvSpPr>
            <a:spLocks noGrp="1"/>
          </p:cNvSpPr>
          <p:nvPr>
            <p:ph idx="1"/>
          </p:nvPr>
        </p:nvSpPr>
        <p:spPr>
          <a:xfrm>
            <a:off x="838200" y="1825625"/>
            <a:ext cx="10515600" cy="4773958"/>
          </a:xfrm>
        </p:spPr>
        <p:txBody>
          <a:bodyPr>
            <a:normAutofit fontScale="70000" lnSpcReduction="20000"/>
          </a:bodyPr>
          <a:lstStyle/>
          <a:p>
            <a:pPr>
              <a:lnSpc>
                <a:spcPct val="107000"/>
              </a:lnSpc>
              <a:spcAft>
                <a:spcPts val="0"/>
              </a:spcAft>
            </a:pPr>
            <a:r>
              <a:rPr lang="nl-NL" sz="3400" dirty="0">
                <a:latin typeface="Calibri" panose="020F0502020204030204" pitchFamily="34" charset="0"/>
                <a:ea typeface="Calibri" panose="020F0502020204030204" pitchFamily="34" charset="0"/>
                <a:cs typeface="Times New Roman" panose="02020603050405020304" pitchFamily="18" charset="0"/>
              </a:rPr>
              <a:t>Wat is dierenwelzijn? </a:t>
            </a:r>
            <a:endParaRPr lang="nl-NL" sz="3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3400" dirty="0" smtClean="0">
                <a:latin typeface="Calibri" panose="020F0502020204030204" pitchFamily="34" charset="0"/>
                <a:ea typeface="Calibri" panose="020F0502020204030204" pitchFamily="34" charset="0"/>
                <a:cs typeface="Times New Roman" panose="02020603050405020304" pitchFamily="18" charset="0"/>
              </a:rPr>
              <a:t>Wat </a:t>
            </a:r>
            <a:r>
              <a:rPr lang="nl-NL" sz="3400" dirty="0">
                <a:latin typeface="Calibri" panose="020F0502020204030204" pitchFamily="34" charset="0"/>
                <a:ea typeface="Calibri" panose="020F0502020204030204" pitchFamily="34" charset="0"/>
                <a:cs typeface="Times New Roman" panose="02020603050405020304" pitchFamily="18" charset="0"/>
              </a:rPr>
              <a:t>heeft huisvesting te maken met dierenwelzijn?  </a:t>
            </a:r>
            <a:endParaRPr lang="nl-NL" sz="3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3400" dirty="0" smtClean="0">
                <a:latin typeface="Calibri" panose="020F0502020204030204" pitchFamily="34" charset="0"/>
                <a:ea typeface="Calibri" panose="020F0502020204030204" pitchFamily="34" charset="0"/>
                <a:cs typeface="Times New Roman" panose="02020603050405020304" pitchFamily="18" charset="0"/>
              </a:rPr>
              <a:t>Wet </a:t>
            </a:r>
            <a:r>
              <a:rPr lang="nl-NL" sz="3400" dirty="0">
                <a:latin typeface="Calibri" panose="020F0502020204030204" pitchFamily="34" charset="0"/>
                <a:ea typeface="Calibri" panose="020F0502020204030204" pitchFamily="34" charset="0"/>
                <a:cs typeface="Times New Roman" panose="02020603050405020304" pitchFamily="18" charset="0"/>
              </a:rPr>
              <a:t>en regelgeving rondom dierenwelzijn</a:t>
            </a:r>
            <a:r>
              <a:rPr lang="nl-NL" sz="3400" dirty="0" smtClean="0">
                <a:latin typeface="Calibri" panose="020F0502020204030204" pitchFamily="34" charset="0"/>
                <a:ea typeface="Calibri" panose="020F0502020204030204" pitchFamily="34" charset="0"/>
                <a:cs typeface="Times New Roman" panose="02020603050405020304" pitchFamily="18" charset="0"/>
              </a:rPr>
              <a:t>.</a:t>
            </a:r>
            <a:endParaRPr lang="nl-NL" sz="3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3400" dirty="0">
                <a:latin typeface="Calibri" panose="020F0502020204030204" pitchFamily="34" charset="0"/>
                <a:ea typeface="Calibri" panose="020F0502020204030204" pitchFamily="34" charset="0"/>
                <a:cs typeface="Times New Roman" panose="02020603050405020304" pitchFamily="18" charset="0"/>
              </a:rPr>
              <a:t>Vijf </a:t>
            </a:r>
            <a:r>
              <a:rPr lang="nl-NL" sz="3400" dirty="0" smtClean="0">
                <a:latin typeface="Calibri" panose="020F0502020204030204" pitchFamily="34" charset="0"/>
                <a:ea typeface="Calibri" panose="020F0502020204030204" pitchFamily="34" charset="0"/>
                <a:cs typeface="Times New Roman" panose="02020603050405020304" pitchFamily="18" charset="0"/>
              </a:rPr>
              <a:t>vrijheden</a:t>
            </a:r>
          </a:p>
          <a:p>
            <a:pPr>
              <a:lnSpc>
                <a:spcPct val="107000"/>
              </a:lnSpc>
              <a:spcAft>
                <a:spcPts val="0"/>
              </a:spcAft>
            </a:pPr>
            <a:r>
              <a:rPr lang="nl-NL" sz="3400" dirty="0" smtClean="0">
                <a:latin typeface="Calibri" panose="020F0502020204030204" pitchFamily="34" charset="0"/>
                <a:ea typeface="Calibri" panose="020F0502020204030204" pitchFamily="34" charset="0"/>
                <a:cs typeface="Times New Roman" panose="02020603050405020304" pitchFamily="18" charset="0"/>
              </a:rPr>
              <a:t>Wat is een zoönose?</a:t>
            </a:r>
          </a:p>
          <a:p>
            <a:pPr>
              <a:lnSpc>
                <a:spcPct val="107000"/>
              </a:lnSpc>
              <a:spcAft>
                <a:spcPts val="0"/>
              </a:spcAft>
            </a:pPr>
            <a:r>
              <a:rPr lang="nl-NL" sz="3400" dirty="0" smtClean="0">
                <a:latin typeface="Calibri" panose="020F0502020204030204" pitchFamily="34" charset="0"/>
                <a:ea typeface="Calibri" panose="020F0502020204030204" pitchFamily="34" charset="0"/>
                <a:cs typeface="Times New Roman" panose="02020603050405020304" pitchFamily="18" charset="0"/>
              </a:rPr>
              <a:t>Wat is reinigen en desinfecteren?</a:t>
            </a:r>
          </a:p>
          <a:p>
            <a:pPr>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nl-NL" b="1" u="sng" dirty="0" smtClean="0">
                <a:latin typeface="Calibri" panose="020F0502020204030204" pitchFamily="34" charset="0"/>
                <a:ea typeface="Calibri" panose="020F0502020204030204" pitchFamily="34" charset="0"/>
                <a:cs typeface="Times New Roman" panose="02020603050405020304" pitchFamily="18" charset="0"/>
              </a:rPr>
              <a:t>Bronnen:</a:t>
            </a:r>
          </a:p>
          <a:p>
            <a:pPr>
              <a:lnSpc>
                <a:spcPct val="107000"/>
              </a:lnSpc>
            </a:pPr>
            <a:r>
              <a:rPr lang="nl-NL" dirty="0">
                <a:latin typeface="Calibri" panose="020F0502020204030204" pitchFamily="34" charset="0"/>
                <a:ea typeface="Calibri" panose="020F0502020204030204" pitchFamily="34" charset="0"/>
                <a:cs typeface="Times New Roman" panose="02020603050405020304" pitchFamily="18" charset="0"/>
              </a:rPr>
              <a:t>Huisvesting van gezelschapsdieren </a:t>
            </a:r>
            <a:r>
              <a:rPr lang="nl-NL"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nl-NL" dirty="0">
                <a:latin typeface="Calibri" panose="020F0502020204030204" pitchFamily="34" charset="0"/>
                <a:ea typeface="Calibri" panose="020F0502020204030204" pitchFamily="34" charset="0"/>
                <a:cs typeface="Times New Roman" panose="02020603050405020304" pitchFamily="18" charset="0"/>
              </a:rPr>
              <a:t> Hoofdstuk 1 paragraaf 1.2</a:t>
            </a:r>
          </a:p>
          <a:p>
            <a:pPr>
              <a:lnSpc>
                <a:spcPct val="107000"/>
              </a:lnSpc>
              <a:spcAft>
                <a:spcPts val="0"/>
              </a:spcAft>
            </a:pPr>
            <a:r>
              <a:rPr lang="nl-NL" dirty="0" err="1" smtClean="0">
                <a:latin typeface="Calibri" panose="020F0502020204030204" pitchFamily="34" charset="0"/>
                <a:ea typeface="Calibri" panose="020F0502020204030204" pitchFamily="34" charset="0"/>
                <a:cs typeface="Times New Roman" panose="02020603050405020304" pitchFamily="18" charset="0"/>
              </a:rPr>
              <a:t>Dierenwelzijnsweb</a:t>
            </a:r>
            <a:endParaRPr lang="nl-NL"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Wikiwijs 108594</a:t>
            </a:r>
            <a:endParaRPr lang="nl-NL"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947258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Huisvesting en Dierenwelzijn</a:t>
            </a:r>
            <a:endParaRPr lang="nl-NL" b="1" dirty="0">
              <a:solidFill>
                <a:schemeClr val="tx2"/>
              </a:solidFill>
            </a:endParaRPr>
          </a:p>
        </p:txBody>
      </p:sp>
      <p:pic>
        <p:nvPicPr>
          <p:cNvPr id="1026" name="Picture 2" descr="Afbeeldingsresultaat voor dierenwelzij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71" y="2047152"/>
            <a:ext cx="3503818" cy="178538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4"/>
          <a:stretch>
            <a:fillRect/>
          </a:stretch>
        </p:blipFill>
        <p:spPr>
          <a:xfrm>
            <a:off x="6059971" y="2070413"/>
            <a:ext cx="5048250" cy="1762125"/>
          </a:xfrm>
          <a:prstGeom prst="rect">
            <a:avLst/>
          </a:prstGeom>
        </p:spPr>
      </p:pic>
      <p:pic>
        <p:nvPicPr>
          <p:cNvPr id="5" name="Afbeelding 4"/>
          <p:cNvPicPr>
            <a:picLocks noChangeAspect="1"/>
          </p:cNvPicPr>
          <p:nvPr/>
        </p:nvPicPr>
        <p:blipFill>
          <a:blip r:embed="rId5"/>
          <a:stretch>
            <a:fillRect/>
          </a:stretch>
        </p:blipFill>
        <p:spPr>
          <a:xfrm>
            <a:off x="8348869" y="4212263"/>
            <a:ext cx="3379304" cy="2253969"/>
          </a:xfrm>
          <a:prstGeom prst="rect">
            <a:avLst/>
          </a:prstGeom>
        </p:spPr>
      </p:pic>
      <p:pic>
        <p:nvPicPr>
          <p:cNvPr id="6" name="Afbeelding 5"/>
          <p:cNvPicPr>
            <a:picLocks noChangeAspect="1"/>
          </p:cNvPicPr>
          <p:nvPr/>
        </p:nvPicPr>
        <p:blipFill>
          <a:blip r:embed="rId6"/>
          <a:stretch>
            <a:fillRect/>
          </a:stretch>
        </p:blipFill>
        <p:spPr>
          <a:xfrm>
            <a:off x="2027583" y="4212263"/>
            <a:ext cx="4578212" cy="2289106"/>
          </a:xfrm>
          <a:prstGeom prst="rect">
            <a:avLst/>
          </a:prstGeom>
        </p:spPr>
      </p:pic>
    </p:spTree>
    <p:extLst>
      <p:ext uri="{BB962C8B-B14F-4D97-AF65-F5344CB8AC3E}">
        <p14:creationId xmlns:p14="http://schemas.microsoft.com/office/powerpoint/2010/main" val="281482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is Welzijn?</a:t>
            </a:r>
            <a:endParaRPr lang="nl-NL" b="1" dirty="0">
              <a:solidFill>
                <a:schemeClr val="tx2"/>
              </a:solidFill>
            </a:endParaRPr>
          </a:p>
        </p:txBody>
      </p:sp>
      <p:sp>
        <p:nvSpPr>
          <p:cNvPr id="3" name="Tijdelijke aanduiding voor inhoud 2"/>
          <p:cNvSpPr>
            <a:spLocks noGrp="1"/>
          </p:cNvSpPr>
          <p:nvPr>
            <p:ph idx="1"/>
          </p:nvPr>
        </p:nvSpPr>
        <p:spPr>
          <a:xfrm>
            <a:off x="838200" y="1690688"/>
            <a:ext cx="10515600" cy="4351338"/>
          </a:xfrm>
        </p:spPr>
        <p:txBody>
          <a:bodyPr/>
          <a:lstStyle/>
          <a:p>
            <a:r>
              <a:rPr lang="nl-NL" dirty="0" smtClean="0"/>
              <a:t>Maak groepjes van 4 personen</a:t>
            </a:r>
          </a:p>
          <a:p>
            <a:r>
              <a:rPr lang="nl-NL" dirty="0" smtClean="0"/>
              <a:t>Maak een placemat</a:t>
            </a:r>
          </a:p>
          <a:p>
            <a:r>
              <a:rPr lang="nl-NL" dirty="0" smtClean="0"/>
              <a:t>Eerst noteert ieder voor zich zijn/haar</a:t>
            </a:r>
          </a:p>
          <a:p>
            <a:pPr marL="0" indent="0">
              <a:buNone/>
            </a:pPr>
            <a:r>
              <a:rPr lang="nl-NL" dirty="0"/>
              <a:t> </a:t>
            </a:r>
            <a:r>
              <a:rPr lang="nl-NL" dirty="0" smtClean="0"/>
              <a:t>  betekenis in stilte (5- 10 minuten)</a:t>
            </a:r>
          </a:p>
          <a:p>
            <a:r>
              <a:rPr lang="nl-NL" dirty="0" smtClean="0"/>
              <a:t>Vervolgens overlegt de groep welke betekenis</a:t>
            </a:r>
          </a:p>
          <a:p>
            <a:pPr marL="0" indent="0">
              <a:buNone/>
            </a:pPr>
            <a:r>
              <a:rPr lang="nl-NL" dirty="0"/>
              <a:t> </a:t>
            </a:r>
            <a:r>
              <a:rPr lang="nl-NL" dirty="0" smtClean="0"/>
              <a:t>  of woorden het belangrijkst zijn en noteer dit </a:t>
            </a:r>
          </a:p>
          <a:p>
            <a:pPr marL="0" indent="0">
              <a:buNone/>
            </a:pPr>
            <a:r>
              <a:rPr lang="nl-NL" dirty="0"/>
              <a:t> </a:t>
            </a:r>
            <a:r>
              <a:rPr lang="nl-NL" dirty="0" smtClean="0"/>
              <a:t>  in het middelste vak.</a:t>
            </a:r>
          </a:p>
          <a:p>
            <a:r>
              <a:rPr lang="nl-NL" dirty="0" smtClean="0"/>
              <a:t>Discussieer met de klas</a:t>
            </a:r>
          </a:p>
        </p:txBody>
      </p:sp>
      <p:sp>
        <p:nvSpPr>
          <p:cNvPr id="4" name="Rechthoek 3"/>
          <p:cNvSpPr/>
          <p:nvPr/>
        </p:nvSpPr>
        <p:spPr>
          <a:xfrm>
            <a:off x="7919634" y="2185260"/>
            <a:ext cx="3434166" cy="26502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8830805" y="3037668"/>
            <a:ext cx="1611824" cy="976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6"/>
          <p:cNvCxnSpPr/>
          <p:nvPr/>
        </p:nvCxnSpPr>
        <p:spPr>
          <a:xfrm flipH="1">
            <a:off x="7919634" y="4014060"/>
            <a:ext cx="911171" cy="83690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 name="Rechte verbindingslijn 7"/>
          <p:cNvCxnSpPr/>
          <p:nvPr/>
        </p:nvCxnSpPr>
        <p:spPr>
          <a:xfrm flipH="1" flipV="1">
            <a:off x="7919634" y="2200759"/>
            <a:ext cx="911172" cy="83690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Rechte verbindingslijn 9"/>
          <p:cNvCxnSpPr/>
          <p:nvPr/>
        </p:nvCxnSpPr>
        <p:spPr>
          <a:xfrm flipH="1">
            <a:off x="10442629" y="2200759"/>
            <a:ext cx="911171" cy="83690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Rechte verbindingslijn 10"/>
          <p:cNvCxnSpPr/>
          <p:nvPr/>
        </p:nvCxnSpPr>
        <p:spPr>
          <a:xfrm>
            <a:off x="10442630" y="4014059"/>
            <a:ext cx="911170" cy="83691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Tekstvak 12"/>
          <p:cNvSpPr txBox="1"/>
          <p:nvPr/>
        </p:nvSpPr>
        <p:spPr>
          <a:xfrm>
            <a:off x="9483349" y="2480414"/>
            <a:ext cx="306737" cy="371960"/>
          </a:xfrm>
          <a:prstGeom prst="rect">
            <a:avLst/>
          </a:prstGeom>
          <a:noFill/>
          <a:ln>
            <a:solidFill>
              <a:schemeClr val="accent1"/>
            </a:solidFill>
          </a:ln>
        </p:spPr>
        <p:txBody>
          <a:bodyPr wrap="square" rtlCol="0">
            <a:spAutoFit/>
          </a:bodyPr>
          <a:lstStyle/>
          <a:p>
            <a:r>
              <a:rPr lang="nl-NL" dirty="0" smtClean="0"/>
              <a:t>1</a:t>
            </a:r>
            <a:endParaRPr lang="nl-NL" dirty="0"/>
          </a:p>
        </p:txBody>
      </p:sp>
      <p:sp>
        <p:nvSpPr>
          <p:cNvPr id="14" name="Tekstvak 13"/>
          <p:cNvSpPr txBox="1"/>
          <p:nvPr/>
        </p:nvSpPr>
        <p:spPr>
          <a:xfrm>
            <a:off x="10744846" y="3339883"/>
            <a:ext cx="306737" cy="371960"/>
          </a:xfrm>
          <a:prstGeom prst="rect">
            <a:avLst/>
          </a:prstGeom>
          <a:noFill/>
          <a:ln>
            <a:solidFill>
              <a:schemeClr val="accent1"/>
            </a:solidFill>
          </a:ln>
        </p:spPr>
        <p:txBody>
          <a:bodyPr wrap="square" rtlCol="0">
            <a:spAutoFit/>
          </a:bodyPr>
          <a:lstStyle/>
          <a:p>
            <a:r>
              <a:rPr lang="nl-NL" dirty="0"/>
              <a:t>2</a:t>
            </a:r>
          </a:p>
        </p:txBody>
      </p:sp>
      <p:sp>
        <p:nvSpPr>
          <p:cNvPr id="15" name="Tekstvak 14"/>
          <p:cNvSpPr txBox="1"/>
          <p:nvPr/>
        </p:nvSpPr>
        <p:spPr>
          <a:xfrm>
            <a:off x="9447510" y="4246533"/>
            <a:ext cx="306737" cy="371960"/>
          </a:xfrm>
          <a:prstGeom prst="rect">
            <a:avLst/>
          </a:prstGeom>
          <a:noFill/>
          <a:ln>
            <a:solidFill>
              <a:schemeClr val="accent1"/>
            </a:solidFill>
          </a:ln>
        </p:spPr>
        <p:txBody>
          <a:bodyPr wrap="square" rtlCol="0">
            <a:spAutoFit/>
          </a:bodyPr>
          <a:lstStyle/>
          <a:p>
            <a:r>
              <a:rPr lang="nl-NL" dirty="0" smtClean="0"/>
              <a:t>3</a:t>
            </a:r>
            <a:endParaRPr lang="nl-NL" dirty="0"/>
          </a:p>
        </p:txBody>
      </p:sp>
      <p:sp>
        <p:nvSpPr>
          <p:cNvPr id="16" name="Tekstvak 15"/>
          <p:cNvSpPr txBox="1"/>
          <p:nvPr/>
        </p:nvSpPr>
        <p:spPr>
          <a:xfrm>
            <a:off x="8074295" y="3339883"/>
            <a:ext cx="306737" cy="371960"/>
          </a:xfrm>
          <a:prstGeom prst="rect">
            <a:avLst/>
          </a:prstGeom>
          <a:noFill/>
          <a:ln>
            <a:solidFill>
              <a:schemeClr val="accent1"/>
            </a:solidFill>
          </a:ln>
        </p:spPr>
        <p:txBody>
          <a:bodyPr wrap="square" rtlCol="0">
            <a:spAutoFit/>
          </a:bodyPr>
          <a:lstStyle/>
          <a:p>
            <a:r>
              <a:rPr lang="nl-NL" dirty="0" smtClean="0"/>
              <a:t>4</a:t>
            </a:r>
            <a:endParaRPr lang="nl-NL" dirty="0"/>
          </a:p>
        </p:txBody>
      </p:sp>
    </p:spTree>
    <p:extLst>
      <p:ext uri="{BB962C8B-B14F-4D97-AF65-F5344CB8AC3E}">
        <p14:creationId xmlns:p14="http://schemas.microsoft.com/office/powerpoint/2010/main" val="242183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is welzijn?</a:t>
            </a:r>
            <a:endParaRPr lang="nl-NL" b="1" dirty="0">
              <a:solidFill>
                <a:schemeClr val="tx2"/>
              </a:solidFill>
            </a:endParaRPr>
          </a:p>
        </p:txBody>
      </p:sp>
      <p:sp>
        <p:nvSpPr>
          <p:cNvPr id="3" name="Tijdelijke aanduiding voor inhoud 2"/>
          <p:cNvSpPr>
            <a:spLocks noGrp="1"/>
          </p:cNvSpPr>
          <p:nvPr>
            <p:ph idx="1"/>
          </p:nvPr>
        </p:nvSpPr>
        <p:spPr/>
        <p:txBody>
          <a:bodyPr>
            <a:normAutofit lnSpcReduction="10000"/>
          </a:bodyPr>
          <a:lstStyle/>
          <a:p>
            <a:r>
              <a:rPr lang="nl-NL" b="1" dirty="0" smtClean="0">
                <a:solidFill>
                  <a:schemeClr val="tx1"/>
                </a:solidFill>
              </a:rPr>
              <a:t>Er zijn verschillende definities van wat dierenwelzijn is. </a:t>
            </a:r>
          </a:p>
          <a:p>
            <a:pPr lvl="1"/>
            <a:r>
              <a:rPr lang="nl-NL" dirty="0" smtClean="0">
                <a:solidFill>
                  <a:schemeClr val="tx1"/>
                </a:solidFill>
              </a:rPr>
              <a:t>Welzijn </a:t>
            </a:r>
            <a:r>
              <a:rPr lang="nl-NL" dirty="0">
                <a:solidFill>
                  <a:schemeClr val="tx1"/>
                </a:solidFill>
              </a:rPr>
              <a:t>is: in harmonie leven met de </a:t>
            </a:r>
            <a:r>
              <a:rPr lang="nl-NL" dirty="0" smtClean="0">
                <a:solidFill>
                  <a:schemeClr val="tx1"/>
                </a:solidFill>
              </a:rPr>
              <a:t>omgeving.</a:t>
            </a:r>
          </a:p>
          <a:p>
            <a:pPr lvl="1"/>
            <a:r>
              <a:rPr lang="nl-NL" dirty="0" smtClean="0"/>
              <a:t>Welzijn </a:t>
            </a:r>
            <a:r>
              <a:rPr lang="nl-NL" dirty="0"/>
              <a:t>hangt af van de </a:t>
            </a:r>
            <a:r>
              <a:rPr lang="nl-NL" dirty="0" smtClean="0"/>
              <a:t>hoeveelheid moeite dat een dier moet nemen </a:t>
            </a:r>
            <a:r>
              <a:rPr lang="nl-NL" dirty="0"/>
              <a:t>om zich aan te passen aan de omgeving </a:t>
            </a:r>
            <a:r>
              <a:rPr lang="nl-NL" dirty="0" smtClean="0"/>
              <a:t>en zo </a:t>
            </a:r>
            <a:r>
              <a:rPr lang="nl-NL" dirty="0"/>
              <a:t>een toestand te bereiken die als positief wordt </a:t>
            </a:r>
            <a:r>
              <a:rPr lang="nl-NL" dirty="0" smtClean="0"/>
              <a:t>ervaren. </a:t>
            </a:r>
            <a:endParaRPr lang="nl-NL" dirty="0"/>
          </a:p>
          <a:p>
            <a:endParaRPr lang="nl-NL" dirty="0">
              <a:solidFill>
                <a:schemeClr val="tx1"/>
              </a:solidFill>
            </a:endParaRPr>
          </a:p>
          <a:p>
            <a:r>
              <a:rPr lang="nl-NL" b="1" dirty="0" smtClean="0">
                <a:solidFill>
                  <a:schemeClr val="tx1"/>
                </a:solidFill>
              </a:rPr>
              <a:t>Drie aspecten zijn met elkaar verbonden als het om dierenwelzijn gaat:</a:t>
            </a:r>
          </a:p>
          <a:p>
            <a:pPr lvl="1"/>
            <a:r>
              <a:rPr lang="nl-NL" dirty="0" smtClean="0">
                <a:solidFill>
                  <a:schemeClr val="tx1"/>
                </a:solidFill>
              </a:rPr>
              <a:t>Gezondheid (lichamelijke en fysieke gesteldheid)</a:t>
            </a:r>
          </a:p>
          <a:p>
            <a:pPr lvl="1"/>
            <a:r>
              <a:rPr lang="nl-NL" dirty="0" smtClean="0">
                <a:solidFill>
                  <a:schemeClr val="tx1"/>
                </a:solidFill>
              </a:rPr>
              <a:t>Gevoel en emotie </a:t>
            </a:r>
          </a:p>
          <a:p>
            <a:pPr lvl="1"/>
            <a:r>
              <a:rPr lang="nl-NL" dirty="0" smtClean="0">
                <a:solidFill>
                  <a:schemeClr val="tx1"/>
                </a:solidFill>
              </a:rPr>
              <a:t>Natuurlijk gedrag</a:t>
            </a:r>
          </a:p>
          <a:p>
            <a:pPr lvl="1"/>
            <a:endParaRPr lang="nl-NL" dirty="0">
              <a:solidFill>
                <a:schemeClr val="tx1"/>
              </a:solidFill>
            </a:endParaRPr>
          </a:p>
          <a:p>
            <a:pPr lvl="1"/>
            <a:endParaRPr lang="nl-NL" dirty="0">
              <a:solidFill>
                <a:schemeClr val="tx1"/>
              </a:solidFill>
            </a:endParaRPr>
          </a:p>
        </p:txBody>
      </p:sp>
    </p:spTree>
    <p:extLst>
      <p:ext uri="{BB962C8B-B14F-4D97-AF65-F5344CB8AC3E}">
        <p14:creationId xmlns:p14="http://schemas.microsoft.com/office/powerpoint/2010/main" val="29582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De vijf vrijheden van </a:t>
            </a:r>
            <a:r>
              <a:rPr lang="nl-NL" b="1" dirty="0" err="1" smtClean="0">
                <a:solidFill>
                  <a:schemeClr val="tx2"/>
                </a:solidFill>
              </a:rPr>
              <a:t>Brambell</a:t>
            </a:r>
            <a:endParaRPr lang="nl-NL" b="1" dirty="0">
              <a:solidFill>
                <a:schemeClr val="tx2"/>
              </a:solidFill>
            </a:endParaRPr>
          </a:p>
        </p:txBody>
      </p:sp>
      <p:sp>
        <p:nvSpPr>
          <p:cNvPr id="3" name="Tijdelijke aanduiding voor inhoud 2"/>
          <p:cNvSpPr>
            <a:spLocks noGrp="1"/>
          </p:cNvSpPr>
          <p:nvPr>
            <p:ph idx="1"/>
          </p:nvPr>
        </p:nvSpPr>
        <p:spPr/>
        <p:txBody>
          <a:bodyPr>
            <a:normAutofit fontScale="92500" lnSpcReduction="10000"/>
          </a:bodyPr>
          <a:lstStyle/>
          <a:p>
            <a:pPr fontAlgn="base"/>
            <a:r>
              <a:rPr lang="nl-NL" dirty="0" smtClean="0">
                <a:solidFill>
                  <a:schemeClr val="tx1"/>
                </a:solidFill>
              </a:rPr>
              <a:t>Dieren </a:t>
            </a:r>
            <a:r>
              <a:rPr lang="nl-NL" dirty="0">
                <a:solidFill>
                  <a:schemeClr val="tx1"/>
                </a:solidFill>
              </a:rPr>
              <a:t>zijn vrij van </a:t>
            </a:r>
            <a:r>
              <a:rPr lang="nl-NL" dirty="0" smtClean="0">
                <a:solidFill>
                  <a:schemeClr val="tx1"/>
                </a:solidFill>
              </a:rPr>
              <a:t>honger, dorst of onjuiste voeding.</a:t>
            </a:r>
          </a:p>
          <a:p>
            <a:pPr lvl="1" fontAlgn="base"/>
            <a:r>
              <a:rPr lang="nl-NL" dirty="0"/>
              <a:t>Ze hebben gemakkelijk toegang tot vers water en een adequaat </a:t>
            </a:r>
            <a:r>
              <a:rPr lang="nl-NL" dirty="0" smtClean="0"/>
              <a:t>rantsoen.</a:t>
            </a:r>
            <a:endParaRPr lang="nl-NL" dirty="0" smtClean="0">
              <a:solidFill>
                <a:schemeClr val="tx1"/>
              </a:solidFill>
            </a:endParaRPr>
          </a:p>
          <a:p>
            <a:pPr fontAlgn="base"/>
            <a:r>
              <a:rPr lang="nl-NL" dirty="0" smtClean="0">
                <a:solidFill>
                  <a:schemeClr val="tx1"/>
                </a:solidFill>
              </a:rPr>
              <a:t>Dieren </a:t>
            </a:r>
            <a:r>
              <a:rPr lang="nl-NL" dirty="0">
                <a:solidFill>
                  <a:schemeClr val="tx1"/>
                </a:solidFill>
              </a:rPr>
              <a:t>zijn vrij van </a:t>
            </a:r>
            <a:r>
              <a:rPr lang="nl-NL" dirty="0" smtClean="0">
                <a:solidFill>
                  <a:schemeClr val="tx1"/>
                </a:solidFill>
              </a:rPr>
              <a:t> thermaal en fysiek ongerief.</a:t>
            </a:r>
          </a:p>
          <a:p>
            <a:pPr lvl="1" fontAlgn="base"/>
            <a:r>
              <a:rPr lang="nl-NL" dirty="0"/>
              <a:t>Ze hebben een geschikte leefomgeving inclusief onderdak en een comfortabele </a:t>
            </a:r>
            <a:r>
              <a:rPr lang="nl-NL" dirty="0" smtClean="0"/>
              <a:t>rustplaats.</a:t>
            </a:r>
            <a:endParaRPr lang="nl-NL" dirty="0">
              <a:solidFill>
                <a:schemeClr val="tx1"/>
              </a:solidFill>
            </a:endParaRPr>
          </a:p>
          <a:p>
            <a:pPr fontAlgn="base"/>
            <a:r>
              <a:rPr lang="nl-NL" dirty="0" smtClean="0">
                <a:solidFill>
                  <a:schemeClr val="tx1"/>
                </a:solidFill>
              </a:rPr>
              <a:t>Dieren </a:t>
            </a:r>
            <a:r>
              <a:rPr lang="nl-NL" dirty="0">
                <a:solidFill>
                  <a:schemeClr val="tx1"/>
                </a:solidFill>
              </a:rPr>
              <a:t>zijn vrij van pijn, verwonding en ziekte. </a:t>
            </a:r>
            <a:endParaRPr lang="nl-NL" dirty="0" smtClean="0">
              <a:solidFill>
                <a:schemeClr val="tx1"/>
              </a:solidFill>
            </a:endParaRPr>
          </a:p>
          <a:p>
            <a:pPr lvl="1" fontAlgn="base"/>
            <a:r>
              <a:rPr lang="nl-NL" dirty="0"/>
              <a:t>Er is sprake van preventie en een snelle diagnose en behandeling</a:t>
            </a:r>
            <a:r>
              <a:rPr lang="nl-NL" dirty="0" smtClean="0"/>
              <a:t>;</a:t>
            </a:r>
          </a:p>
          <a:p>
            <a:pPr fontAlgn="base"/>
            <a:r>
              <a:rPr lang="nl-NL" dirty="0" smtClean="0">
                <a:solidFill>
                  <a:schemeClr val="tx1"/>
                </a:solidFill>
              </a:rPr>
              <a:t>Dieren </a:t>
            </a:r>
            <a:r>
              <a:rPr lang="nl-NL" dirty="0">
                <a:solidFill>
                  <a:schemeClr val="tx1"/>
                </a:solidFill>
              </a:rPr>
              <a:t>zijn vrij van angst </a:t>
            </a:r>
            <a:r>
              <a:rPr lang="nl-NL" dirty="0" smtClean="0">
                <a:solidFill>
                  <a:schemeClr val="tx1"/>
                </a:solidFill>
              </a:rPr>
              <a:t>en chronische </a:t>
            </a:r>
            <a:r>
              <a:rPr lang="nl-NL" dirty="0">
                <a:solidFill>
                  <a:schemeClr val="tx1"/>
                </a:solidFill>
              </a:rPr>
              <a:t>stress. </a:t>
            </a:r>
            <a:endParaRPr lang="nl-NL" dirty="0" smtClean="0">
              <a:solidFill>
                <a:schemeClr val="tx1"/>
              </a:solidFill>
            </a:endParaRPr>
          </a:p>
          <a:p>
            <a:pPr lvl="1" fontAlgn="base"/>
            <a:r>
              <a:rPr lang="nl-NL" dirty="0"/>
              <a:t>Er is zorg voor voorwaarden en behandelingen die geestelijk lijden </a:t>
            </a:r>
            <a:r>
              <a:rPr lang="nl-NL" dirty="0" smtClean="0"/>
              <a:t>voorkomen</a:t>
            </a:r>
            <a:r>
              <a:rPr lang="nl-NL" dirty="0"/>
              <a:t>.</a:t>
            </a:r>
            <a:endParaRPr lang="nl-NL" dirty="0" smtClean="0"/>
          </a:p>
          <a:p>
            <a:pPr fontAlgn="base"/>
            <a:r>
              <a:rPr lang="nl-NL" dirty="0" smtClean="0">
                <a:solidFill>
                  <a:schemeClr val="tx1"/>
                </a:solidFill>
              </a:rPr>
              <a:t>Dieren </a:t>
            </a:r>
            <a:r>
              <a:rPr lang="nl-NL" dirty="0">
                <a:solidFill>
                  <a:schemeClr val="tx1"/>
                </a:solidFill>
              </a:rPr>
              <a:t>zijn vrij om </a:t>
            </a:r>
            <a:r>
              <a:rPr lang="nl-NL" dirty="0" smtClean="0">
                <a:solidFill>
                  <a:schemeClr val="tx1"/>
                </a:solidFill>
              </a:rPr>
              <a:t>normaal, soorteigen </a:t>
            </a:r>
            <a:r>
              <a:rPr lang="nl-NL" dirty="0">
                <a:solidFill>
                  <a:schemeClr val="tx1"/>
                </a:solidFill>
              </a:rPr>
              <a:t>gedrag te vertonen. </a:t>
            </a:r>
            <a:endParaRPr lang="nl-NL" dirty="0" smtClean="0">
              <a:solidFill>
                <a:schemeClr val="tx1"/>
              </a:solidFill>
            </a:endParaRPr>
          </a:p>
          <a:p>
            <a:pPr lvl="1" fontAlgn="base"/>
            <a:r>
              <a:rPr lang="nl-NL" dirty="0" smtClean="0"/>
              <a:t>Ze </a:t>
            </a:r>
            <a:r>
              <a:rPr lang="nl-NL" dirty="0"/>
              <a:t>hebben voldoende ruimte, goede voorzieningen en gezelschap van soortgenoten</a:t>
            </a:r>
            <a:r>
              <a:rPr lang="nl-NL" dirty="0" smtClean="0"/>
              <a:t>.</a:t>
            </a:r>
            <a:endParaRPr lang="nl-NL" dirty="0"/>
          </a:p>
        </p:txBody>
      </p:sp>
      <p:pic>
        <p:nvPicPr>
          <p:cNvPr id="4" name="Afbeelding 3">
            <a:hlinkClick r:id="rId2"/>
          </p:cNvPr>
          <p:cNvPicPr>
            <a:picLocks noChangeAspect="1"/>
          </p:cNvPicPr>
          <p:nvPr/>
        </p:nvPicPr>
        <p:blipFill>
          <a:blip r:embed="rId3"/>
          <a:stretch>
            <a:fillRect/>
          </a:stretch>
        </p:blipFill>
        <p:spPr>
          <a:xfrm>
            <a:off x="9479616" y="6002337"/>
            <a:ext cx="2305050" cy="619125"/>
          </a:xfrm>
          <a:prstGeom prst="rect">
            <a:avLst/>
          </a:prstGeom>
        </p:spPr>
      </p:pic>
    </p:spTree>
    <p:extLst>
      <p:ext uri="{BB962C8B-B14F-4D97-AF65-F5344CB8AC3E}">
        <p14:creationId xmlns:p14="http://schemas.microsoft.com/office/powerpoint/2010/main" val="1837516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elateerde afbeelding"/>
          <p:cNvPicPr>
            <a:picLocks noChangeAspect="1" noChangeArrowheads="1"/>
          </p:cNvPicPr>
          <p:nvPr/>
        </p:nvPicPr>
        <p:blipFill rotWithShape="1">
          <a:blip r:embed="rId3">
            <a:extLst>
              <a:ext uri="{28A0092B-C50C-407E-A947-70E740481C1C}">
                <a14:useLocalDpi xmlns:a14="http://schemas.microsoft.com/office/drawing/2010/main" val="0"/>
              </a:ext>
            </a:extLst>
          </a:blip>
          <a:srcRect t="2688" b="1963"/>
          <a:stretch/>
        </p:blipFill>
        <p:spPr bwMode="auto">
          <a:xfrm>
            <a:off x="1409610" y="574765"/>
            <a:ext cx="9132116" cy="586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76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Welzijn bij honden</a:t>
            </a:r>
            <a:endParaRPr lang="nl-NL" b="1" dirty="0">
              <a:solidFill>
                <a:schemeClr val="tx2"/>
              </a:solidFill>
            </a:endParaRPr>
          </a:p>
        </p:txBody>
      </p:sp>
      <p:pic>
        <p:nvPicPr>
          <p:cNvPr id="4" name="MvIaMZyNJdg"/>
          <p:cNvPicPr>
            <a:picLocks noGrp="1" noRot="1" noChangeAspect="1"/>
          </p:cNvPicPr>
          <p:nvPr>
            <p:ph idx="1"/>
            <a:videoFile r:link="rId1"/>
          </p:nvPr>
        </p:nvPicPr>
        <p:blipFill>
          <a:blip r:embed="rId3"/>
          <a:stretch>
            <a:fillRect/>
          </a:stretch>
        </p:blipFill>
        <p:spPr>
          <a:xfrm>
            <a:off x="1688617" y="1533934"/>
            <a:ext cx="8814766" cy="5324066"/>
          </a:xfrm>
          <a:prstGeom prst="rect">
            <a:avLst/>
          </a:prstGeom>
        </p:spPr>
      </p:pic>
    </p:spTree>
    <p:extLst>
      <p:ext uri="{BB962C8B-B14F-4D97-AF65-F5344CB8AC3E}">
        <p14:creationId xmlns:p14="http://schemas.microsoft.com/office/powerpoint/2010/main" val="1453966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1336</Words>
  <Application>Microsoft Office PowerPoint</Application>
  <PresentationFormat>Breedbeeld</PresentationFormat>
  <Paragraphs>198</Paragraphs>
  <Slides>27</Slides>
  <Notes>2</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Calibri</vt:lpstr>
      <vt:lpstr>Calibri Light</vt:lpstr>
      <vt:lpstr>Times New Roman</vt:lpstr>
      <vt:lpstr>Wingdings</vt:lpstr>
      <vt:lpstr>Kantoorthema</vt:lpstr>
      <vt:lpstr>Huisvesting en Hygiëne</vt:lpstr>
      <vt:lpstr>Waar hebben we het vorige week over gehad?</vt:lpstr>
      <vt:lpstr>Wat gaan we vandaag bespreken?</vt:lpstr>
      <vt:lpstr>Huisvesting en Dierenwelzijn</vt:lpstr>
      <vt:lpstr>Wat is Welzijn?</vt:lpstr>
      <vt:lpstr>Wat is welzijn?</vt:lpstr>
      <vt:lpstr>De vijf vrijheden van Brambell</vt:lpstr>
      <vt:lpstr>PowerPoint-presentatie</vt:lpstr>
      <vt:lpstr>Welzijn bij honden</vt:lpstr>
      <vt:lpstr>Het houden van dieren</vt:lpstr>
      <vt:lpstr>Besluit Houders van dieren</vt:lpstr>
      <vt:lpstr>PowerPoint-presentatie</vt:lpstr>
      <vt:lpstr>Zoek eens uit:</vt:lpstr>
      <vt:lpstr>Zieke dieren</vt:lpstr>
      <vt:lpstr>Hygiëne</vt:lpstr>
      <vt:lpstr>Wat is hygiëne?</vt:lpstr>
      <vt:lpstr>Ziekteverwekkers</vt:lpstr>
      <vt:lpstr>Persoonlijke hygiëne</vt:lpstr>
      <vt:lpstr>Zoönosen</vt:lpstr>
      <vt:lpstr>Reinigen en desinfecteren</vt:lpstr>
      <vt:lpstr>Wat is reinigen?</vt:lpstr>
      <vt:lpstr>Wat is desinfecteren?</vt:lpstr>
      <vt:lpstr>Vaste volgorde bij het schoonmaken</vt:lpstr>
      <vt:lpstr>Opdracht:    Presenteer de ideale huisvesting</vt:lpstr>
      <vt:lpstr>Waar hebben we het vandaag over gehad?</vt:lpstr>
      <vt:lpstr>Waar hebben we het vandaag over gehad?</vt:lpstr>
      <vt:lpstr>Huiswerk volgende les:</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Yorike van der Weijden</dc:creator>
  <cp:lastModifiedBy>Yorike van der Weijden</cp:lastModifiedBy>
  <cp:revision>25</cp:revision>
  <dcterms:created xsi:type="dcterms:W3CDTF">2017-09-16T16:41:09Z</dcterms:created>
  <dcterms:modified xsi:type="dcterms:W3CDTF">2017-09-19T13:39:36Z</dcterms:modified>
</cp:coreProperties>
</file>